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0" r:id="rId2"/>
    <p:sldId id="276" r:id="rId3"/>
    <p:sldId id="281" r:id="rId4"/>
    <p:sldId id="257" r:id="rId5"/>
    <p:sldId id="256" r:id="rId6"/>
    <p:sldId id="258" r:id="rId7"/>
    <p:sldId id="277" r:id="rId8"/>
    <p:sldId id="282" r:id="rId9"/>
    <p:sldId id="283" r:id="rId10"/>
    <p:sldId id="261" r:id="rId11"/>
    <p:sldId id="262" r:id="rId12"/>
    <p:sldId id="263" r:id="rId13"/>
    <p:sldId id="264" r:id="rId14"/>
    <p:sldId id="265" r:id="rId15"/>
    <p:sldId id="278" r:id="rId16"/>
    <p:sldId id="284" r:id="rId17"/>
    <p:sldId id="285" r:id="rId18"/>
    <p:sldId id="266" r:id="rId19"/>
    <p:sldId id="267" r:id="rId20"/>
    <p:sldId id="269" r:id="rId21"/>
    <p:sldId id="270" r:id="rId22"/>
    <p:sldId id="271" r:id="rId23"/>
    <p:sldId id="272" r:id="rId24"/>
    <p:sldId id="279" r:id="rId25"/>
    <p:sldId id="273" r:id="rId26"/>
    <p:sldId id="280" r:id="rId27"/>
    <p:sldId id="275" r:id="rId28"/>
    <p:sldId id="27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ju joshi" initials="vj" lastIdx="6" clrIdx="0">
    <p:extLst>
      <p:ext uri="{19B8F6BF-5375-455C-9EA6-DF929625EA0E}">
        <p15:presenceInfo xmlns:p15="http://schemas.microsoft.com/office/powerpoint/2012/main" userId="a1f39c46a724c2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C2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4" autoAdjust="0"/>
    <p:restoredTop sz="94660"/>
  </p:normalViewPr>
  <p:slideViewPr>
    <p:cSldViewPr snapToGrid="0">
      <p:cViewPr varScale="1">
        <p:scale>
          <a:sx n="85" d="100"/>
          <a:sy n="85" d="100"/>
        </p:scale>
        <p:origin x="85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719CB06-BFE3-4AAF-8F74-739577D67491}" type="datetimeFigureOut">
              <a:rPr lang="en-IN" smtClean="0"/>
              <a:t>10-09-2023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130451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19CB06-BFE3-4AAF-8F74-739577D67491}"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2799288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719CB06-BFE3-4AAF-8F74-739577D67491}" type="datetimeFigureOut">
              <a:rPr lang="en-IN" smtClean="0"/>
              <a:t>10-09-2023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2914760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719CB06-BFE3-4AAF-8F74-739577D67491}" type="datetimeFigureOut">
              <a:rPr lang="en-IN" smtClean="0"/>
              <a:t>10-09-2023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50B5C22-77E1-4F0C-BA38-0EB454F6932C}"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8942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719CB06-BFE3-4AAF-8F74-739577D67491}" type="datetimeFigureOut">
              <a:rPr lang="en-IN" smtClean="0"/>
              <a:t>10-09-2023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3507919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719CB06-BFE3-4AAF-8F74-739577D67491}" type="datetimeFigureOut">
              <a:rPr lang="en-IN" smtClean="0"/>
              <a:t>10-09-2023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1827634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719CB06-BFE3-4AAF-8F74-739577D67491}" type="datetimeFigureOut">
              <a:rPr lang="en-IN" smtClean="0"/>
              <a:t>10-09-2023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1701292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19CB06-BFE3-4AAF-8F74-739577D67491}"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427931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719CB06-BFE3-4AAF-8F74-739577D67491}" type="datetimeFigureOut">
              <a:rPr lang="en-IN" smtClean="0"/>
              <a:t>10-09-2023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3836689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19CB06-BFE3-4AAF-8F74-739577D67491}"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141758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719CB06-BFE3-4AAF-8F74-739577D67491}" type="datetimeFigureOut">
              <a:rPr lang="en-IN" smtClean="0"/>
              <a:t>10-09-2023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1508060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19CB06-BFE3-4AAF-8F74-739577D67491}"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319073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19CB06-BFE3-4AAF-8F74-739577D67491}" type="datetimeFigureOut">
              <a:rPr lang="en-IN" smtClean="0"/>
              <a:t>10-09-2023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1651504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19CB06-BFE3-4AAF-8F74-739577D67491}" type="datetimeFigureOut">
              <a:rPr lang="en-IN" smtClean="0"/>
              <a:t>10-09-2023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3345855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9CB06-BFE3-4AAF-8F74-739577D67491}" type="datetimeFigureOut">
              <a:rPr lang="en-IN" smtClean="0"/>
              <a:t>10-09-2023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11459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19CB06-BFE3-4AAF-8F74-739577D67491}"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2900415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19CB06-BFE3-4AAF-8F74-739577D67491}"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0B5C22-77E1-4F0C-BA38-0EB454F6932C}" type="slidenum">
              <a:rPr lang="en-IN" smtClean="0"/>
              <a:t>‹#›</a:t>
            </a:fld>
            <a:endParaRPr lang="en-IN"/>
          </a:p>
        </p:txBody>
      </p:sp>
    </p:spTree>
    <p:extLst>
      <p:ext uri="{BB962C8B-B14F-4D97-AF65-F5344CB8AC3E}">
        <p14:creationId xmlns:p14="http://schemas.microsoft.com/office/powerpoint/2010/main" val="918056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719CB06-BFE3-4AAF-8F74-739577D67491}" type="datetimeFigureOut">
              <a:rPr lang="en-IN" smtClean="0"/>
              <a:t>10-09-2023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50B5C22-77E1-4F0C-BA38-0EB454F6932C}" type="slidenum">
              <a:rPr lang="en-IN" smtClean="0"/>
              <a:t>‹#›</a:t>
            </a:fld>
            <a:endParaRPr lang="en-IN"/>
          </a:p>
        </p:txBody>
      </p:sp>
    </p:spTree>
    <p:extLst>
      <p:ext uri="{BB962C8B-B14F-4D97-AF65-F5344CB8AC3E}">
        <p14:creationId xmlns:p14="http://schemas.microsoft.com/office/powerpoint/2010/main" val="61566784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mc:AlternateContent xmlns:mc="http://schemas.openxmlformats.org/markup-compatibility/2006" xmlns:p159="http://schemas.microsoft.com/office/powerpoint/2015/09/main">
    <mc:Choice Requires="p159">
      <p:transition xmlns:p14="http://schemas.microsoft.com/office/powerpoint/2010/main" spd="slow" p14:dur="2000" advTm="1763">
        <p159:morph option="byObject"/>
      </p:transition>
    </mc:Choice>
    <mc:Fallback xmlns="">
      <p:transition spd="slow" advTm="1763">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9289C2-74A6-4251-A4A3-4E575FF0E51F}"/>
              </a:ext>
            </a:extLst>
          </p:cNvPr>
          <p:cNvPicPr>
            <a:picLocks noChangeAspect="1"/>
          </p:cNvPicPr>
          <p:nvPr/>
        </p:nvPicPr>
        <p:blipFill>
          <a:blip r:embed="rId2">
            <a:alphaModFix amt="12000"/>
            <a:extLst>
              <a:ext uri="{28A0092B-C50C-407E-A947-70E740481C1C}">
                <a14:useLocalDpi xmlns:a14="http://schemas.microsoft.com/office/drawing/2010/main" val="0"/>
              </a:ext>
            </a:extLst>
          </a:blip>
          <a:stretch>
            <a:fillRect/>
          </a:stretch>
        </p:blipFill>
        <p:spPr>
          <a:xfrm>
            <a:off x="361950" y="0"/>
            <a:ext cx="11426639" cy="6705600"/>
          </a:xfrm>
          <a:prstGeom prst="rect">
            <a:avLst/>
          </a:prstGeom>
        </p:spPr>
      </p:pic>
      <p:pic>
        <p:nvPicPr>
          <p:cNvPr id="18" name="Picture 17">
            <a:extLst>
              <a:ext uri="{FF2B5EF4-FFF2-40B4-BE49-F238E27FC236}">
                <a16:creationId xmlns:a16="http://schemas.microsoft.com/office/drawing/2014/main" id="{10FF3A6D-4F72-4AB5-A7EF-7AACC3D330B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0367575" y="363761"/>
            <a:ext cx="1421014" cy="1540668"/>
          </a:xfrm>
          <a:prstGeom prst="rect">
            <a:avLst/>
          </a:prstGeom>
        </p:spPr>
      </p:pic>
      <p:pic>
        <p:nvPicPr>
          <p:cNvPr id="20" name="Picture 19">
            <a:extLst>
              <a:ext uri="{FF2B5EF4-FFF2-40B4-BE49-F238E27FC236}">
                <a16:creationId xmlns:a16="http://schemas.microsoft.com/office/drawing/2014/main" id="{FC23CA2A-89BD-4CED-A72D-FBDA1B1E55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950" y="363761"/>
            <a:ext cx="1525221" cy="1540668"/>
          </a:xfrm>
          <a:prstGeom prst="rect">
            <a:avLst/>
          </a:prstGeom>
        </p:spPr>
      </p:pic>
      <p:sp>
        <p:nvSpPr>
          <p:cNvPr id="21" name="TextBox 20">
            <a:extLst>
              <a:ext uri="{FF2B5EF4-FFF2-40B4-BE49-F238E27FC236}">
                <a16:creationId xmlns:a16="http://schemas.microsoft.com/office/drawing/2014/main" id="{097E8EFC-4497-4F98-B948-8F42C9A6BF9C}"/>
              </a:ext>
            </a:extLst>
          </p:cNvPr>
          <p:cNvSpPr txBox="1"/>
          <p:nvPr/>
        </p:nvSpPr>
        <p:spPr>
          <a:xfrm>
            <a:off x="2155731" y="811449"/>
            <a:ext cx="7839075" cy="646331"/>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CODE BASICS RESUME PROJECT</a:t>
            </a:r>
            <a:endParaRPr lang="en-IN" sz="36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95A6D08-2099-40C0-8AA1-891DBF200EDD}"/>
              </a:ext>
            </a:extLst>
          </p:cNvPr>
          <p:cNvSpPr txBox="1"/>
          <p:nvPr/>
        </p:nvSpPr>
        <p:spPr>
          <a:xfrm>
            <a:off x="1821565" y="1904429"/>
            <a:ext cx="8548868" cy="1754326"/>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#CHALLENGE - 7</a:t>
            </a:r>
            <a:r>
              <a:rPr lang="en-US" sz="3600" dirty="0"/>
              <a:t> </a:t>
            </a:r>
          </a:p>
          <a:p>
            <a:pPr algn="ctr"/>
            <a:r>
              <a:rPr lang="en-US" sz="3600" b="0" i="0" dirty="0" err="1">
                <a:effectLst/>
                <a:latin typeface="Times New Roman" panose="02020603050405020304" pitchFamily="18" charset="0"/>
                <a:cs typeface="Times New Roman" panose="02020603050405020304" pitchFamily="18" charset="0"/>
              </a:rPr>
              <a:t>Analyse</a:t>
            </a:r>
            <a:r>
              <a:rPr lang="en-US" sz="3600" b="0" i="0" dirty="0">
                <a:effectLst/>
                <a:latin typeface="Times New Roman" panose="02020603050405020304" pitchFamily="18" charset="0"/>
                <a:cs typeface="Times New Roman" panose="02020603050405020304" pitchFamily="18" charset="0"/>
              </a:rPr>
              <a:t> Growth And Present Insights To The Telangana Government</a:t>
            </a:r>
            <a:endParaRPr lang="en-IN" sz="3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364E8900-A6CD-44F2-A604-1F1F4580E793}"/>
              </a:ext>
            </a:extLst>
          </p:cNvPr>
          <p:cNvSpPr txBox="1"/>
          <p:nvPr/>
        </p:nvSpPr>
        <p:spPr>
          <a:xfrm>
            <a:off x="361950" y="3905723"/>
            <a:ext cx="5400675" cy="2246769"/>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OBJECTIVES</a:t>
            </a:r>
            <a:r>
              <a:rPr lang="en-US" sz="2000" dirty="0">
                <a:latin typeface="Times New Roman" panose="02020603050405020304" pitchFamily="18" charset="0"/>
                <a:cs typeface="Times New Roman" panose="02020603050405020304" pitchFamily="18" charset="0"/>
              </a:rPr>
              <a:t> :- </a:t>
            </a:r>
          </a:p>
          <a:p>
            <a:endParaRPr lang="en-US" sz="2000" dirty="0">
              <a:latin typeface="Times New Roman" panose="02020603050405020304" pitchFamily="18" charset="0"/>
              <a:cs typeface="Times New Roman" panose="02020603050405020304" pitchFamily="18" charset="0"/>
            </a:endParaRPr>
          </a:p>
          <a:p>
            <a:pPr marL="342900" indent="-342900">
              <a:buAutoNum type="arabicParenR"/>
            </a:pPr>
            <a:r>
              <a:rPr lang="en-US" sz="2000" dirty="0">
                <a:latin typeface="Times New Roman" panose="02020603050405020304" pitchFamily="18" charset="0"/>
                <a:cs typeface="Times New Roman" panose="02020603050405020304" pitchFamily="18" charset="0"/>
              </a:rPr>
              <a:t>Stamp Registration Analysis</a:t>
            </a:r>
          </a:p>
          <a:p>
            <a:pPr marL="342900" indent="-342900">
              <a:buAutoNum type="arabicParenR"/>
            </a:pPr>
            <a:r>
              <a:rPr lang="en-US" sz="2000" dirty="0">
                <a:latin typeface="Times New Roman" panose="02020603050405020304" pitchFamily="18" charset="0"/>
                <a:cs typeface="Times New Roman" panose="02020603050405020304" pitchFamily="18" charset="0"/>
              </a:rPr>
              <a:t>Transportation Analysis</a:t>
            </a:r>
          </a:p>
          <a:p>
            <a:pPr marL="342900" indent="-342900">
              <a:buAutoNum type="arabicParenR"/>
            </a:pPr>
            <a:r>
              <a:rPr lang="en-US" sz="2000" dirty="0">
                <a:latin typeface="Times New Roman" panose="02020603050405020304" pitchFamily="18" charset="0"/>
                <a:cs typeface="Times New Roman" panose="02020603050405020304" pitchFamily="18" charset="0"/>
              </a:rPr>
              <a:t>Industrial Project Approval &amp; Self-certification </a:t>
            </a:r>
          </a:p>
          <a:p>
            <a:r>
              <a:rPr lang="en-US" sz="2000" dirty="0">
                <a:latin typeface="Times New Roman" panose="02020603050405020304" pitchFamily="18" charset="0"/>
                <a:cs typeface="Times New Roman" panose="02020603050405020304" pitchFamily="18" charset="0"/>
              </a:rPr>
              <a:t>     System (IPASS) Analysis</a:t>
            </a:r>
          </a:p>
          <a:p>
            <a:r>
              <a:rPr lang="en-US" sz="2000" dirty="0">
                <a:latin typeface="Times New Roman" panose="02020603050405020304" pitchFamily="18" charset="0"/>
                <a:cs typeface="Times New Roman" panose="02020603050405020304" pitchFamily="18" charset="0"/>
              </a:rPr>
              <a:t>4) </a:t>
            </a:r>
            <a:r>
              <a:rPr lang="en-IN" sz="2000" dirty="0">
                <a:latin typeface="Times New Roman" panose="02020603050405020304" pitchFamily="18" charset="0"/>
                <a:cs typeface="Times New Roman" panose="02020603050405020304" pitchFamily="18" charset="0"/>
              </a:rPr>
              <a:t>Secondary Research</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107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
        <p159:morph option="byObject"/>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554798D-8EA4-4C2A-8C25-068F0E791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95" y="2366679"/>
            <a:ext cx="5094706" cy="4162055"/>
          </a:xfrm>
          <a:prstGeom prst="rect">
            <a:avLst/>
          </a:prstGeom>
        </p:spPr>
      </p:pic>
      <p:pic>
        <p:nvPicPr>
          <p:cNvPr id="15" name="Picture 14">
            <a:extLst>
              <a:ext uri="{FF2B5EF4-FFF2-40B4-BE49-F238E27FC236}">
                <a16:creationId xmlns:a16="http://schemas.microsoft.com/office/drawing/2014/main" id="{38E82442-427F-4E91-A8C6-9C4047B4D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100" y="2366681"/>
            <a:ext cx="5094706" cy="4162054"/>
          </a:xfrm>
          <a:prstGeom prst="rect">
            <a:avLst/>
          </a:prstGeom>
        </p:spPr>
      </p:pic>
      <p:sp>
        <p:nvSpPr>
          <p:cNvPr id="24" name="TextBox 23">
            <a:extLst>
              <a:ext uri="{FF2B5EF4-FFF2-40B4-BE49-F238E27FC236}">
                <a16:creationId xmlns:a16="http://schemas.microsoft.com/office/drawing/2014/main" id="{DBCC8D31-C4FD-404A-8623-8BE358D9DA1D}"/>
              </a:ext>
            </a:extLst>
          </p:cNvPr>
          <p:cNvSpPr txBox="1"/>
          <p:nvPr/>
        </p:nvSpPr>
        <p:spPr>
          <a:xfrm>
            <a:off x="233082" y="329264"/>
            <a:ext cx="11833412" cy="1600438"/>
          </a:xfrm>
          <a:prstGeom prst="rect">
            <a:avLst/>
          </a:prstGeom>
          <a:noFill/>
        </p:spPr>
        <p:txBody>
          <a:bodyPr wrap="square" rtlCol="0">
            <a:spAutoFit/>
          </a:bodyPr>
          <a:lstStyle/>
          <a:p>
            <a:pPr algn="just"/>
            <a:r>
              <a:rPr lang="en-US" sz="1600" dirty="0"/>
              <a:t>Q1</a:t>
            </a:r>
            <a:r>
              <a:rPr lang="en-US" dirty="0">
                <a:latin typeface="Calibri" panose="020F0502020204030204" pitchFamily="34" charset="0"/>
                <a:ea typeface="Calibri" panose="020F0502020204030204" pitchFamily="34" charset="0"/>
                <a:cs typeface="Calibri" panose="020F0502020204030204" pitchFamily="34" charset="0"/>
              </a:rPr>
              <a:t>. </a:t>
            </a:r>
            <a:r>
              <a:rPr lang="en-US" u="sng" dirty="0">
                <a:latin typeface="Calibri" panose="020F0502020204030204" pitchFamily="34" charset="0"/>
                <a:ea typeface="Calibri" panose="020F0502020204030204" pitchFamily="34" charset="0"/>
                <a:cs typeface="Calibri" panose="020F0502020204030204" pitchFamily="34" charset="0"/>
              </a:rPr>
              <a:t>Investigate whether there is any correlation between vehicle sales and specific months or seasons in different districts. Are there any months or seasons that consistently show higher or lower sales rate, and if yes, what could be the driving factors?</a:t>
            </a:r>
            <a:r>
              <a:rPr lang="en-US" dirty="0">
                <a:latin typeface="Calibri" panose="020F0502020204030204" pitchFamily="34" charset="0"/>
                <a:ea typeface="Calibri" panose="020F0502020204030204" pitchFamily="34" charset="0"/>
                <a:cs typeface="Calibri" panose="020F0502020204030204" pitchFamily="34" charset="0"/>
              </a:rPr>
              <a:t> (Consider Fuel-Type category only)</a:t>
            </a:r>
            <a:r>
              <a:rPr lang="en-US" u="sng" dirty="0">
                <a:latin typeface="Calibri" panose="020F0502020204030204" pitchFamily="34" charset="0"/>
                <a:ea typeface="Calibri" panose="020F0502020204030204" pitchFamily="34" charset="0"/>
                <a:cs typeface="Calibri" panose="020F0502020204030204" pitchFamily="34" charset="0"/>
              </a:rPr>
              <a:t> </a:t>
            </a:r>
          </a:p>
          <a:p>
            <a:pPr algn="just"/>
            <a:endParaRPr lang="en-US" sz="1600" u="sng" dirty="0"/>
          </a:p>
          <a:p>
            <a:pPr algn="just"/>
            <a:r>
              <a:rPr lang="en-US" sz="1400" b="1" i="0" dirty="0">
                <a:effectLst/>
                <a:latin typeface="Calibri" panose="020F0502020204030204" pitchFamily="34" charset="0"/>
                <a:ea typeface="Calibri" panose="020F0502020204030204" pitchFamily="34" charset="0"/>
                <a:cs typeface="Calibri" panose="020F0502020204030204" pitchFamily="34" charset="0"/>
              </a:rPr>
              <a:t>This table highlights districts and specific months with the highest and lowest sales based on the total sales of four fuel segments (Sum Of Sales by Fuel Segments). The sales calculations cover the fiscal years from 2019 to 2022.</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248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378D1A-449C-4DEA-BBFA-E904C2001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15" y="1515035"/>
            <a:ext cx="5177119" cy="4356847"/>
          </a:xfrm>
          <a:prstGeom prst="rect">
            <a:avLst/>
          </a:prstGeom>
        </p:spPr>
      </p:pic>
      <p:pic>
        <p:nvPicPr>
          <p:cNvPr id="6" name="Picture 5">
            <a:extLst>
              <a:ext uri="{FF2B5EF4-FFF2-40B4-BE49-F238E27FC236}">
                <a16:creationId xmlns:a16="http://schemas.microsoft.com/office/drawing/2014/main" id="{2FAE0392-6571-4DAE-9E2A-267BBE0C9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15035"/>
            <a:ext cx="5177118" cy="1975190"/>
          </a:xfrm>
          <a:prstGeom prst="rect">
            <a:avLst/>
          </a:prstGeom>
        </p:spPr>
      </p:pic>
      <p:sp>
        <p:nvSpPr>
          <p:cNvPr id="7" name="TextBox 6">
            <a:extLst>
              <a:ext uri="{FF2B5EF4-FFF2-40B4-BE49-F238E27FC236}">
                <a16:creationId xmlns:a16="http://schemas.microsoft.com/office/drawing/2014/main" id="{82FF95AA-7A83-4DC4-A2F6-200E9C174265}"/>
              </a:ext>
            </a:extLst>
          </p:cNvPr>
          <p:cNvSpPr txBox="1"/>
          <p:nvPr/>
        </p:nvSpPr>
        <p:spPr>
          <a:xfrm>
            <a:off x="5952565" y="4517665"/>
            <a:ext cx="5320553" cy="1354217"/>
          </a:xfrm>
          <a:prstGeom prst="rect">
            <a:avLst/>
          </a:prstGeom>
          <a:noFill/>
        </p:spPr>
        <p:txBody>
          <a:bodyPr wrap="square" rtlCol="0">
            <a:spAutoFit/>
          </a:bodyPr>
          <a:lstStyle/>
          <a:p>
            <a:pPr algn="just"/>
            <a:r>
              <a:rPr lang="en-US" b="1" u="sng" dirty="0"/>
              <a:t>Impression</a:t>
            </a:r>
            <a:r>
              <a:rPr lang="en-US" b="1" dirty="0"/>
              <a:t> :- </a:t>
            </a:r>
            <a:r>
              <a:rPr lang="en-US" sz="1600" b="0" i="0" dirty="0">
                <a:effectLst/>
                <a:latin typeface="Calibri" panose="020F0502020204030204" pitchFamily="34" charset="0"/>
                <a:ea typeface="Calibri" panose="020F0502020204030204" pitchFamily="34" charset="0"/>
                <a:cs typeface="Calibri" panose="020F0502020204030204" pitchFamily="34" charset="0"/>
              </a:rPr>
              <a:t>In this analysis of total sales across four segments, it's evident that the majority of districts achieve their highest sales in the total fuel category during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October</a:t>
            </a:r>
            <a:r>
              <a:rPr lang="en-US" sz="1600" b="0" i="0" dirty="0">
                <a:effectLst/>
                <a:latin typeface="Calibri" panose="020F0502020204030204" pitchFamily="34" charset="0"/>
                <a:ea typeface="Calibri" panose="020F0502020204030204" pitchFamily="34" charset="0"/>
                <a:cs typeface="Calibri" panose="020F0502020204030204" pitchFamily="34" charset="0"/>
              </a:rPr>
              <a:t> and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June</a:t>
            </a:r>
            <a:r>
              <a:rPr lang="en-US" sz="1600" b="0" i="0" dirty="0">
                <a:effectLst/>
                <a:latin typeface="Calibri" panose="020F0502020204030204" pitchFamily="34" charset="0"/>
                <a:ea typeface="Calibri" panose="020F0502020204030204" pitchFamily="34" charset="0"/>
                <a:cs typeface="Calibri" panose="020F0502020204030204" pitchFamily="34" charset="0"/>
              </a:rPr>
              <a:t>. Conversely, lower sales are observed in the months of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April</a:t>
            </a:r>
            <a:r>
              <a:rPr lang="en-US" sz="1600" b="0" i="0"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May</a:t>
            </a:r>
            <a:r>
              <a:rPr lang="en-US" sz="1600" b="0" i="0"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September</a:t>
            </a:r>
            <a:r>
              <a:rPr lang="en-US" sz="1600" b="0" i="0" dirty="0">
                <a:effectLst/>
                <a:latin typeface="Calibri" panose="020F0502020204030204" pitchFamily="34" charset="0"/>
                <a:ea typeface="Calibri" panose="020F0502020204030204" pitchFamily="34" charset="0"/>
                <a:cs typeface="Calibri" panose="020F0502020204030204" pitchFamily="34" charset="0"/>
              </a:rPr>
              <a:t>, and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December</a:t>
            </a:r>
            <a:r>
              <a:rPr lang="en-US" sz="1600" b="0" i="0" dirty="0">
                <a:effectLst/>
                <a:latin typeface="Calibri" panose="020F0502020204030204" pitchFamily="34" charset="0"/>
                <a:ea typeface="Calibri" panose="020F0502020204030204" pitchFamily="34" charset="0"/>
                <a:cs typeface="Calibri" panose="020F0502020204030204" pitchFamily="34" charset="0"/>
              </a:rPr>
              <a:t>.</a:t>
            </a:r>
            <a:r>
              <a:rPr lang="en-US" sz="1600" b="1"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244203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5361AF-E1D0-46BB-B149-5E299D096F88}"/>
              </a:ext>
            </a:extLst>
          </p:cNvPr>
          <p:cNvSpPr txBox="1"/>
          <p:nvPr/>
        </p:nvSpPr>
        <p:spPr>
          <a:xfrm>
            <a:off x="242047" y="241172"/>
            <a:ext cx="11681012" cy="1384995"/>
          </a:xfrm>
          <a:prstGeom prst="rect">
            <a:avLst/>
          </a:prstGeom>
          <a:noFill/>
        </p:spPr>
        <p:txBody>
          <a:bodyPr wrap="square" rtlCol="0">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Q2. </a:t>
            </a:r>
            <a:r>
              <a:rPr lang="en-US" u="sng" dirty="0">
                <a:latin typeface="Calibri" panose="020F0502020204030204" pitchFamily="34" charset="0"/>
                <a:ea typeface="Calibri" panose="020F0502020204030204" pitchFamily="34" charset="0"/>
                <a:cs typeface="Calibri" panose="020F0502020204030204" pitchFamily="34" charset="0"/>
              </a:rPr>
              <a:t>How does the distribution of vehicles vary by vehicle class (Motor Cycle, Motor Car, </a:t>
            </a:r>
            <a:r>
              <a:rPr lang="en-US" u="sng" dirty="0" err="1">
                <a:latin typeface="Calibri" panose="020F0502020204030204" pitchFamily="34" charset="0"/>
                <a:ea typeface="Calibri" panose="020F0502020204030204" pitchFamily="34" charset="0"/>
                <a:cs typeface="Calibri" panose="020F0502020204030204" pitchFamily="34" charset="0"/>
              </a:rPr>
              <a:t>AutoRickshaw</a:t>
            </a:r>
            <a:r>
              <a:rPr lang="en-US" u="sng" dirty="0">
                <a:latin typeface="Calibri" panose="020F0502020204030204" pitchFamily="34" charset="0"/>
                <a:ea typeface="Calibri" panose="020F0502020204030204" pitchFamily="34" charset="0"/>
                <a:cs typeface="Calibri" panose="020F0502020204030204" pitchFamily="34" charset="0"/>
              </a:rPr>
              <a:t>, Agriculture) across different districts? Are there any districts with a predominant preference for a specific vehicle class? Consider FY 2022 for analysis</a:t>
            </a:r>
            <a:r>
              <a:rPr lang="en-US" dirty="0">
                <a:latin typeface="Calibri" panose="020F0502020204030204" pitchFamily="34" charset="0"/>
                <a:ea typeface="Calibri" panose="020F0502020204030204" pitchFamily="34" charset="0"/>
                <a:cs typeface="Calibri" panose="020F0502020204030204" pitchFamily="34" charset="0"/>
              </a:rPr>
              <a:t>.</a:t>
            </a:r>
          </a:p>
          <a:p>
            <a:pPr algn="just"/>
            <a:endParaRPr lang="en-US" sz="1600" dirty="0"/>
          </a:p>
          <a:p>
            <a:pPr algn="just"/>
            <a:r>
              <a:rPr lang="en-US" sz="1400" b="1" i="0" dirty="0">
                <a:effectLst/>
                <a:latin typeface="Calibri" panose="020F0502020204030204" pitchFamily="34" charset="0"/>
                <a:ea typeface="Calibri" panose="020F0502020204030204" pitchFamily="34" charset="0"/>
                <a:cs typeface="Calibri" panose="020F0502020204030204" pitchFamily="34" charset="0"/>
              </a:rPr>
              <a:t>This visual represents the predominant distribution of vehicle classes in districts. The data pertains to the fiscal year 2022</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D7C8A082-230C-4578-8E23-4B742EB0C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47" y="1792941"/>
            <a:ext cx="11681012" cy="4159623"/>
          </a:xfrm>
          <a:prstGeom prst="rect">
            <a:avLst/>
          </a:prstGeom>
        </p:spPr>
      </p:pic>
      <p:sp>
        <p:nvSpPr>
          <p:cNvPr id="22" name="TextBox 21">
            <a:extLst>
              <a:ext uri="{FF2B5EF4-FFF2-40B4-BE49-F238E27FC236}">
                <a16:creationId xmlns:a16="http://schemas.microsoft.com/office/drawing/2014/main" id="{0FA25FE0-664E-4752-970F-BEF31A18C223}"/>
              </a:ext>
            </a:extLst>
          </p:cNvPr>
          <p:cNvSpPr txBox="1"/>
          <p:nvPr/>
        </p:nvSpPr>
        <p:spPr>
          <a:xfrm>
            <a:off x="242046" y="6071099"/>
            <a:ext cx="11681011" cy="615553"/>
          </a:xfrm>
          <a:prstGeom prst="rect">
            <a:avLst/>
          </a:prstGeom>
          <a:noFill/>
        </p:spPr>
        <p:txBody>
          <a:bodyPr wrap="square" rtlCol="0">
            <a:spAutoFit/>
          </a:bodyPr>
          <a:lstStyle/>
          <a:p>
            <a:pPr algn="just"/>
            <a:r>
              <a:rPr lang="en-US" b="1" u="sng" dirty="0"/>
              <a:t>Impression</a:t>
            </a:r>
            <a:r>
              <a:rPr lang="en-US" b="1" dirty="0"/>
              <a:t> :- </a:t>
            </a:r>
            <a:r>
              <a:rPr lang="en-US" sz="1600" b="0" i="0" dirty="0">
                <a:effectLst/>
                <a:latin typeface="Calibri" panose="020F0502020204030204" pitchFamily="34" charset="0"/>
                <a:ea typeface="Calibri" panose="020F0502020204030204" pitchFamily="34" charset="0"/>
                <a:cs typeface="Calibri" panose="020F0502020204030204" pitchFamily="34" charset="0"/>
              </a:rPr>
              <a:t>In the analysis of the distribution of vehicle classes in all districts, the major and highest distribution of vehicle classes is motorcycles.</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1293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A8A1F8-8B0F-46D5-ADC5-EE0004B94790}"/>
              </a:ext>
            </a:extLst>
          </p:cNvPr>
          <p:cNvSpPr txBox="1"/>
          <p:nvPr/>
        </p:nvSpPr>
        <p:spPr>
          <a:xfrm>
            <a:off x="152400" y="198829"/>
            <a:ext cx="11815482" cy="646331"/>
          </a:xfrm>
          <a:prstGeom prst="rect">
            <a:avLst/>
          </a:prstGeom>
          <a:noFill/>
        </p:spPr>
        <p:txBody>
          <a:bodyPr wrap="square" rtlCol="0">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Q3. </a:t>
            </a:r>
            <a:r>
              <a:rPr lang="en-US" u="sng" dirty="0">
                <a:latin typeface="Calibri" panose="020F0502020204030204" pitchFamily="34" charset="0"/>
                <a:ea typeface="Calibri" panose="020F0502020204030204" pitchFamily="34" charset="0"/>
                <a:cs typeface="Calibri" panose="020F0502020204030204" pitchFamily="34" charset="0"/>
              </a:rPr>
              <a:t>List down the top 3 and bottom 3 districts that have shown the highest and lowest vehicle sales growth during FY 2022 compared to FY 2021? (Consider and compare categories: Petrol, Diesel and Electric)</a:t>
            </a:r>
          </a:p>
        </p:txBody>
      </p:sp>
      <p:pic>
        <p:nvPicPr>
          <p:cNvPr id="6" name="Picture 5">
            <a:extLst>
              <a:ext uri="{FF2B5EF4-FFF2-40B4-BE49-F238E27FC236}">
                <a16:creationId xmlns:a16="http://schemas.microsoft.com/office/drawing/2014/main" id="{491B57E3-BF5A-46A7-A4C1-49B9C8817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479" y="1906287"/>
            <a:ext cx="3382211" cy="1900517"/>
          </a:xfrm>
          <a:prstGeom prst="rect">
            <a:avLst/>
          </a:prstGeom>
        </p:spPr>
      </p:pic>
      <p:pic>
        <p:nvPicPr>
          <p:cNvPr id="8" name="Picture 7">
            <a:extLst>
              <a:ext uri="{FF2B5EF4-FFF2-40B4-BE49-F238E27FC236}">
                <a16:creationId xmlns:a16="http://schemas.microsoft.com/office/drawing/2014/main" id="{BFB63082-EE90-488F-99E0-DABDEB32D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536" y="1906287"/>
            <a:ext cx="3157289" cy="1900518"/>
          </a:xfrm>
          <a:prstGeom prst="rect">
            <a:avLst/>
          </a:prstGeom>
        </p:spPr>
      </p:pic>
      <p:pic>
        <p:nvPicPr>
          <p:cNvPr id="10" name="Picture 9">
            <a:extLst>
              <a:ext uri="{FF2B5EF4-FFF2-40B4-BE49-F238E27FC236}">
                <a16:creationId xmlns:a16="http://schemas.microsoft.com/office/drawing/2014/main" id="{918519B8-E1D4-4873-AF6F-67453C140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8536" y="4567852"/>
            <a:ext cx="3157289" cy="1900517"/>
          </a:xfrm>
          <a:prstGeom prst="rect">
            <a:avLst/>
          </a:prstGeom>
        </p:spPr>
      </p:pic>
      <p:pic>
        <p:nvPicPr>
          <p:cNvPr id="12" name="Picture 11">
            <a:extLst>
              <a:ext uri="{FF2B5EF4-FFF2-40B4-BE49-F238E27FC236}">
                <a16:creationId xmlns:a16="http://schemas.microsoft.com/office/drawing/2014/main" id="{122DCA48-69FF-4358-8AD1-EB40F8A17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3480" y="4567852"/>
            <a:ext cx="3382211" cy="1900516"/>
          </a:xfrm>
          <a:prstGeom prst="rect">
            <a:avLst/>
          </a:prstGeom>
        </p:spPr>
      </p:pic>
      <p:sp>
        <p:nvSpPr>
          <p:cNvPr id="13" name="TextBox 12">
            <a:extLst>
              <a:ext uri="{FF2B5EF4-FFF2-40B4-BE49-F238E27FC236}">
                <a16:creationId xmlns:a16="http://schemas.microsoft.com/office/drawing/2014/main" id="{7550C509-98AE-49B9-96E7-28A1A51C86F5}"/>
              </a:ext>
            </a:extLst>
          </p:cNvPr>
          <p:cNvSpPr txBox="1"/>
          <p:nvPr/>
        </p:nvSpPr>
        <p:spPr>
          <a:xfrm>
            <a:off x="336174" y="1906287"/>
            <a:ext cx="4074461" cy="1600438"/>
          </a:xfrm>
          <a:prstGeom prst="rect">
            <a:avLst/>
          </a:prstGeom>
          <a:noFill/>
        </p:spPr>
        <p:txBody>
          <a:bodyPr wrap="square" rtlCol="0">
            <a:spAutoFit/>
          </a:bodyPr>
          <a:lstStyle/>
          <a:p>
            <a:pPr algn="just"/>
            <a:r>
              <a:rPr lang="en-US" b="1" u="sng" dirty="0"/>
              <a:t>Impression</a:t>
            </a:r>
            <a:r>
              <a:rPr lang="en-US" b="1" dirty="0"/>
              <a:t> </a:t>
            </a:r>
            <a:r>
              <a:rPr lang="en-US" dirty="0"/>
              <a:t>:- </a:t>
            </a:r>
            <a:r>
              <a:rPr lang="en-US" sz="1600" b="0" i="0" dirty="0">
                <a:effectLst/>
                <a:latin typeface="Calibri" panose="020F0502020204030204" pitchFamily="34" charset="0"/>
                <a:ea typeface="Calibri" panose="020F0502020204030204" pitchFamily="34" charset="0"/>
                <a:cs typeface="Calibri" panose="020F0502020204030204" pitchFamily="34" charset="0"/>
              </a:rPr>
              <a:t>In the comparison of petrol vehicle sales growth between FY21 and FY22, the top 3 districts are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Rangareddy</a:t>
            </a:r>
            <a:r>
              <a:rPr lang="en-US" sz="1600" b="0" i="0"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Hyderabad</a:t>
            </a:r>
            <a:r>
              <a:rPr lang="en-US" sz="1600" b="0" i="0" dirty="0">
                <a:effectLst/>
                <a:latin typeface="Calibri" panose="020F0502020204030204" pitchFamily="34" charset="0"/>
                <a:ea typeface="Calibri" panose="020F0502020204030204" pitchFamily="34" charset="0"/>
                <a:cs typeface="Calibri" panose="020F0502020204030204" pitchFamily="34" charset="0"/>
              </a:rPr>
              <a:t>, and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Medchal</a:t>
            </a:r>
            <a:r>
              <a:rPr lang="en-US" sz="1600" b="0" i="0" u="sng"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Malkajgiri</a:t>
            </a:r>
            <a:r>
              <a:rPr lang="en-US" sz="1600" b="0" i="0" dirty="0">
                <a:effectLst/>
                <a:latin typeface="Calibri" panose="020F0502020204030204" pitchFamily="34" charset="0"/>
                <a:ea typeface="Calibri" panose="020F0502020204030204" pitchFamily="34" charset="0"/>
                <a:cs typeface="Calibri" panose="020F0502020204030204" pitchFamily="34" charset="0"/>
              </a:rPr>
              <a:t>. The bottom districts, in terms of sales growth, are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Warangal</a:t>
            </a:r>
            <a:r>
              <a:rPr lang="en-US" sz="1600" b="0" i="0"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Nizamabad</a:t>
            </a:r>
            <a:r>
              <a:rPr lang="en-US" sz="1600" b="0" i="0" dirty="0">
                <a:effectLst/>
                <a:latin typeface="Calibri" panose="020F0502020204030204" pitchFamily="34" charset="0"/>
                <a:ea typeface="Calibri" panose="020F0502020204030204" pitchFamily="34" charset="0"/>
                <a:cs typeface="Calibri" panose="020F0502020204030204" pitchFamily="34" charset="0"/>
              </a:rPr>
              <a:t>, and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Mahabubnagar</a:t>
            </a:r>
            <a:r>
              <a:rPr lang="en-US" sz="1600" b="0" i="0" dirty="0">
                <a:effectLst/>
                <a:latin typeface="Calibri" panose="020F0502020204030204" pitchFamily="34" charset="0"/>
                <a:ea typeface="Calibri" panose="020F0502020204030204" pitchFamily="34" charset="0"/>
                <a:cs typeface="Calibri" panose="020F0502020204030204" pitchFamily="34" charset="0"/>
              </a:rPr>
              <a:t>.</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4FCDF1C-9E45-4AD7-9E26-EE9676553E92}"/>
              </a:ext>
            </a:extLst>
          </p:cNvPr>
          <p:cNvSpPr txBox="1"/>
          <p:nvPr/>
        </p:nvSpPr>
        <p:spPr>
          <a:xfrm>
            <a:off x="336174" y="4567852"/>
            <a:ext cx="4074461" cy="1600438"/>
          </a:xfrm>
          <a:prstGeom prst="rect">
            <a:avLst/>
          </a:prstGeom>
          <a:noFill/>
        </p:spPr>
        <p:txBody>
          <a:bodyPr wrap="square" rtlCol="0">
            <a:spAutoFit/>
          </a:bodyPr>
          <a:lstStyle/>
          <a:p>
            <a:pPr algn="just"/>
            <a:r>
              <a:rPr lang="en-US" b="1" u="sng" dirty="0"/>
              <a:t>Impression</a:t>
            </a:r>
            <a:r>
              <a:rPr lang="en-US" b="1" dirty="0"/>
              <a:t> </a:t>
            </a:r>
            <a:r>
              <a:rPr lang="en-US" dirty="0"/>
              <a:t>:- </a:t>
            </a:r>
            <a:r>
              <a:rPr lang="en-US" sz="1600" b="0" i="0" dirty="0">
                <a:effectLst/>
                <a:latin typeface="Calibri" panose="020F0502020204030204" pitchFamily="34" charset="0"/>
                <a:ea typeface="Calibri" panose="020F0502020204030204" pitchFamily="34" charset="0"/>
                <a:cs typeface="Calibri" panose="020F0502020204030204" pitchFamily="34" charset="0"/>
              </a:rPr>
              <a:t>In the comparison of Diesel vehicle sales growth between FY21 and FY22, the top 3 districts are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Karimnagar</a:t>
            </a:r>
            <a:r>
              <a:rPr lang="en-US" sz="1600" b="0" i="0"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Rangareddy</a:t>
            </a:r>
            <a:r>
              <a:rPr lang="en-US" sz="1600" b="0" i="0" dirty="0">
                <a:effectLst/>
                <a:latin typeface="Calibri" panose="020F0502020204030204" pitchFamily="34" charset="0"/>
                <a:ea typeface="Calibri" panose="020F0502020204030204" pitchFamily="34" charset="0"/>
                <a:cs typeface="Calibri" panose="020F0502020204030204" pitchFamily="34" charset="0"/>
              </a:rPr>
              <a:t>, and </a:t>
            </a:r>
            <a:r>
              <a:rPr lang="en-US" sz="1600" u="sng" dirty="0" err="1">
                <a:latin typeface="Calibri" panose="020F0502020204030204" pitchFamily="34" charset="0"/>
                <a:ea typeface="Calibri" panose="020F0502020204030204" pitchFamily="34" charset="0"/>
                <a:cs typeface="Calibri" panose="020F0502020204030204" pitchFamily="34" charset="0"/>
              </a:rPr>
              <a:t>S</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angareddy</a:t>
            </a:r>
            <a:r>
              <a:rPr lang="en-US" sz="1600" b="0" i="0" dirty="0">
                <a:effectLst/>
                <a:latin typeface="Calibri" panose="020F0502020204030204" pitchFamily="34" charset="0"/>
                <a:ea typeface="Calibri" panose="020F0502020204030204" pitchFamily="34" charset="0"/>
                <a:cs typeface="Calibri" panose="020F0502020204030204" pitchFamily="34" charset="0"/>
              </a:rPr>
              <a:t>. The bottom districts, in terms of sales growth, are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Warangal</a:t>
            </a:r>
            <a:r>
              <a:rPr lang="en-US" sz="1600" b="0" i="0"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Nalgonda</a:t>
            </a:r>
            <a:r>
              <a:rPr lang="en-US" sz="1600" b="0" i="0" dirty="0">
                <a:effectLst/>
                <a:latin typeface="Calibri" panose="020F0502020204030204" pitchFamily="34" charset="0"/>
                <a:ea typeface="Calibri" panose="020F0502020204030204" pitchFamily="34" charset="0"/>
                <a:cs typeface="Calibri" panose="020F0502020204030204" pitchFamily="34" charset="0"/>
              </a:rPr>
              <a:t>, and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Mahabubnagar</a:t>
            </a:r>
            <a:r>
              <a:rPr lang="en-US" sz="1600" b="0" i="0" dirty="0">
                <a:effectLst/>
                <a:latin typeface="Calibri" panose="020F0502020204030204" pitchFamily="34" charset="0"/>
                <a:ea typeface="Calibri" panose="020F0502020204030204" pitchFamily="34" charset="0"/>
                <a:cs typeface="Calibri" panose="020F0502020204030204" pitchFamily="34" charset="0"/>
              </a:rPr>
              <a:t>.</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326AE86-61FE-4ECA-9A88-84D1DBCA5E2E}"/>
              </a:ext>
            </a:extLst>
          </p:cNvPr>
          <p:cNvSpPr txBox="1"/>
          <p:nvPr/>
        </p:nvSpPr>
        <p:spPr>
          <a:xfrm>
            <a:off x="336174" y="1071795"/>
            <a:ext cx="5930155" cy="307777"/>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This visual presents the growth of vehicle sales between FY 2021 and FY 2022</a:t>
            </a:r>
            <a:endParaRPr lang="en-IN"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1655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910004-8A63-4078-8BB4-DAF33FE90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5004" y="1546546"/>
            <a:ext cx="3382211" cy="2128983"/>
          </a:xfrm>
          <a:prstGeom prst="rect">
            <a:avLst/>
          </a:prstGeom>
        </p:spPr>
      </p:pic>
      <p:pic>
        <p:nvPicPr>
          <p:cNvPr id="8" name="Picture 7">
            <a:extLst>
              <a:ext uri="{FF2B5EF4-FFF2-40B4-BE49-F238E27FC236}">
                <a16:creationId xmlns:a16="http://schemas.microsoft.com/office/drawing/2014/main" id="{C7B02251-A9B9-4F9E-AB46-55B7B37F0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762" y="1546546"/>
            <a:ext cx="3382211" cy="2128983"/>
          </a:xfrm>
          <a:prstGeom prst="rect">
            <a:avLst/>
          </a:prstGeom>
        </p:spPr>
      </p:pic>
      <p:sp>
        <p:nvSpPr>
          <p:cNvPr id="13" name="TextBox 12">
            <a:extLst>
              <a:ext uri="{FF2B5EF4-FFF2-40B4-BE49-F238E27FC236}">
                <a16:creationId xmlns:a16="http://schemas.microsoft.com/office/drawing/2014/main" id="{DC3AE751-6479-480C-BC00-84EAB8DAEC8F}"/>
              </a:ext>
            </a:extLst>
          </p:cNvPr>
          <p:cNvSpPr txBox="1"/>
          <p:nvPr/>
        </p:nvSpPr>
        <p:spPr>
          <a:xfrm>
            <a:off x="434785" y="1546546"/>
            <a:ext cx="3805521" cy="1855627"/>
          </a:xfrm>
          <a:prstGeom prst="rect">
            <a:avLst/>
          </a:prstGeom>
          <a:noFill/>
        </p:spPr>
        <p:txBody>
          <a:bodyPr wrap="square" rtlCol="0">
            <a:spAutoFit/>
          </a:bodyPr>
          <a:lstStyle/>
          <a:p>
            <a:pPr algn="just"/>
            <a:r>
              <a:rPr lang="en-US" b="1" u="sng" dirty="0"/>
              <a:t>Impression</a:t>
            </a:r>
            <a:r>
              <a:rPr lang="en-US" b="1" dirty="0"/>
              <a:t> </a:t>
            </a:r>
            <a:r>
              <a:rPr lang="en-US" dirty="0"/>
              <a:t>:- </a:t>
            </a:r>
            <a:r>
              <a:rPr lang="en-US" sz="1600" b="0" i="0" dirty="0">
                <a:effectLst/>
                <a:latin typeface="Calibri" panose="020F0502020204030204" pitchFamily="34" charset="0"/>
                <a:ea typeface="Calibri" panose="020F0502020204030204" pitchFamily="34" charset="0"/>
                <a:cs typeface="Calibri" panose="020F0502020204030204" pitchFamily="34" charset="0"/>
              </a:rPr>
              <a:t>In the comparison of Electric vehicle sales growth between FY21 and FY22, the top 3 districts are </a:t>
            </a:r>
            <a:r>
              <a:rPr lang="en-US" sz="1600" b="0" i="0" u="sng" dirty="0">
                <a:effectLst/>
                <a:latin typeface="Calibri" panose="020F0502020204030204" pitchFamily="34" charset="0"/>
                <a:ea typeface="Calibri" panose="020F0502020204030204" pitchFamily="34" charset="0"/>
                <a:cs typeface="Calibri" panose="020F0502020204030204" pitchFamily="34" charset="0"/>
              </a:rPr>
              <a:t>Hyderabad</a:t>
            </a:r>
            <a:r>
              <a:rPr lang="en-US" sz="1600" b="0" i="0"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Rangareddy</a:t>
            </a:r>
            <a:r>
              <a:rPr lang="en-US" sz="1600" b="0" i="0" dirty="0">
                <a:effectLst/>
                <a:latin typeface="Calibri" panose="020F0502020204030204" pitchFamily="34" charset="0"/>
                <a:ea typeface="Calibri" panose="020F0502020204030204" pitchFamily="34" charset="0"/>
                <a:cs typeface="Calibri" panose="020F0502020204030204" pitchFamily="34" charset="0"/>
              </a:rPr>
              <a:t> and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Medchal</a:t>
            </a:r>
            <a:r>
              <a:rPr lang="en-US" sz="1600" b="0" i="0" u="sng"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Malkajgiri</a:t>
            </a:r>
            <a:r>
              <a:rPr lang="en-US" sz="1600" b="0" i="0" dirty="0">
                <a:effectLst/>
                <a:latin typeface="Calibri" panose="020F0502020204030204" pitchFamily="34" charset="0"/>
                <a:ea typeface="Calibri" panose="020F0502020204030204" pitchFamily="34" charset="0"/>
                <a:cs typeface="Calibri" panose="020F0502020204030204" pitchFamily="34" charset="0"/>
              </a:rPr>
              <a:t>. The bottom districts, in terms of sales growth, are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Mancherial</a:t>
            </a:r>
            <a:r>
              <a:rPr lang="en-US" sz="1600" b="0" i="0"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Jogulamba</a:t>
            </a:r>
            <a:r>
              <a:rPr lang="en-US" sz="1600" b="0" i="0" u="sng"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Gadwal</a:t>
            </a:r>
            <a:r>
              <a:rPr lang="en-US" sz="1600" b="0" i="0" dirty="0">
                <a:effectLst/>
                <a:latin typeface="Calibri" panose="020F0502020204030204" pitchFamily="34" charset="0"/>
                <a:ea typeface="Calibri" panose="020F0502020204030204" pitchFamily="34" charset="0"/>
                <a:cs typeface="Calibri" panose="020F0502020204030204" pitchFamily="34" charset="0"/>
              </a:rPr>
              <a:t>, and </a:t>
            </a:r>
            <a:r>
              <a:rPr lang="en-US" sz="1600" u="sng" dirty="0" err="1">
                <a:latin typeface="Calibri" panose="020F0502020204030204" pitchFamily="34" charset="0"/>
                <a:ea typeface="Calibri" panose="020F0502020204030204" pitchFamily="34" charset="0"/>
                <a:cs typeface="Calibri" panose="020F0502020204030204" pitchFamily="34" charset="0"/>
              </a:rPr>
              <a:t>W</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anaparthy</a:t>
            </a:r>
            <a:r>
              <a:rPr lang="en-US" sz="1600" b="0" i="0" dirty="0">
                <a:effectLst/>
                <a:latin typeface="Calibri" panose="020F0502020204030204" pitchFamily="34" charset="0"/>
                <a:ea typeface="Calibri" panose="020F0502020204030204" pitchFamily="34" charset="0"/>
                <a:cs typeface="Calibri" panose="020F0502020204030204" pitchFamily="34" charset="0"/>
              </a:rPr>
              <a:t>.</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3083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497BF2-7B8A-42F7-9686-4B155DAEF1D3}"/>
              </a:ext>
            </a:extLst>
          </p:cNvPr>
          <p:cNvPicPr>
            <a:picLocks noChangeAspect="1"/>
          </p:cNvPicPr>
          <p:nvPr/>
        </p:nvPicPr>
        <p:blipFill>
          <a:blip r:embed="rId2">
            <a:alphaModFix amt="1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C23AA60-F60D-4680-A0BD-AEF5266B6EE4}"/>
              </a:ext>
            </a:extLst>
          </p:cNvPr>
          <p:cNvSpPr txBox="1"/>
          <p:nvPr/>
        </p:nvSpPr>
        <p:spPr>
          <a:xfrm>
            <a:off x="215153" y="1690062"/>
            <a:ext cx="11761694" cy="3477875"/>
          </a:xfrm>
          <a:prstGeom prst="rect">
            <a:avLst/>
          </a:prstGeom>
          <a:noFill/>
        </p:spPr>
        <p:txBody>
          <a:bodyPr wrap="square" rtlCol="0">
            <a:spAutoFit/>
          </a:bodyPr>
          <a:lstStyle/>
          <a:p>
            <a:pPr algn="ctr"/>
            <a:r>
              <a:rPr lang="en-US" sz="4400" dirty="0">
                <a:latin typeface="Algerian" panose="04020705040A02060702" pitchFamily="82" charset="0"/>
              </a:rPr>
              <a:t>TS - IPASS ANALYSIS </a:t>
            </a:r>
          </a:p>
          <a:p>
            <a:pPr algn="ctr"/>
            <a:endParaRPr lang="en-US" sz="4400" dirty="0">
              <a:latin typeface="Algerian" panose="04020705040A02060702" pitchFamily="82" charset="0"/>
            </a:endParaRPr>
          </a:p>
          <a:p>
            <a:pPr algn="ctr"/>
            <a:r>
              <a:rPr lang="en-US" sz="4400" dirty="0">
                <a:latin typeface="Algerian" panose="04020705040A02060702" pitchFamily="82" charset="0"/>
              </a:rPr>
              <a:t> (Telangana State Industrial Project Approval and Self Certification System) </a:t>
            </a:r>
            <a:endParaRPr lang="en-IN" sz="4400" dirty="0">
              <a:latin typeface="Algerian" panose="04020705040A02060702" pitchFamily="82" charset="0"/>
            </a:endParaRPr>
          </a:p>
        </p:txBody>
      </p:sp>
    </p:spTree>
    <p:extLst>
      <p:ext uri="{BB962C8B-B14F-4D97-AF65-F5344CB8AC3E}">
        <p14:creationId xmlns:p14="http://schemas.microsoft.com/office/powerpoint/2010/main" val="219011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F8F01F-EAAF-4221-A36F-0B565A179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9"/>
            <a:ext cx="12192000" cy="6853981"/>
          </a:xfrm>
          <a:prstGeom prst="rect">
            <a:avLst/>
          </a:prstGeom>
        </p:spPr>
      </p:pic>
    </p:spTree>
    <p:extLst>
      <p:ext uri="{BB962C8B-B14F-4D97-AF65-F5344CB8AC3E}">
        <p14:creationId xmlns:p14="http://schemas.microsoft.com/office/powerpoint/2010/main" val="3385770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5DB39C-1518-43D6-8BFE-A9A612C06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67"/>
            <a:ext cx="12192000" cy="6843666"/>
          </a:xfrm>
          <a:prstGeom prst="rect">
            <a:avLst/>
          </a:prstGeom>
        </p:spPr>
      </p:pic>
    </p:spTree>
    <p:extLst>
      <p:ext uri="{BB962C8B-B14F-4D97-AF65-F5344CB8AC3E}">
        <p14:creationId xmlns:p14="http://schemas.microsoft.com/office/powerpoint/2010/main" val="91172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503EA-7657-4BA6-8D1B-F0A1D8BD371F}"/>
              </a:ext>
            </a:extLst>
          </p:cNvPr>
          <p:cNvSpPr txBox="1"/>
          <p:nvPr/>
        </p:nvSpPr>
        <p:spPr>
          <a:xfrm>
            <a:off x="192738" y="475129"/>
            <a:ext cx="11286570" cy="369332"/>
          </a:xfrm>
          <a:prstGeom prst="rect">
            <a:avLst/>
          </a:prstGeom>
          <a:noFill/>
        </p:spPr>
        <p:txBody>
          <a:bodyPr wrap="square" rtlCol="0">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Q1. </a:t>
            </a:r>
            <a:r>
              <a:rPr lang="en-US" u="sng" dirty="0">
                <a:latin typeface="Calibri" panose="020F0502020204030204" pitchFamily="34" charset="0"/>
                <a:ea typeface="Calibri" panose="020F0502020204030204" pitchFamily="34" charset="0"/>
                <a:cs typeface="Calibri" panose="020F0502020204030204" pitchFamily="34" charset="0"/>
              </a:rPr>
              <a:t>List down the top 5 sectors that have witnessed the most significant investments in FY 2022.</a:t>
            </a:r>
            <a:endParaRPr lang="en-US" sz="1600" b="1" u="sng"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9C828D3-8525-4980-A74A-97FBBAD8E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8777" y="1541930"/>
            <a:ext cx="5867402" cy="4561138"/>
          </a:xfrm>
          <a:prstGeom prst="rect">
            <a:avLst/>
          </a:prstGeom>
        </p:spPr>
      </p:pic>
      <p:sp>
        <p:nvSpPr>
          <p:cNvPr id="7" name="TextBox 6">
            <a:extLst>
              <a:ext uri="{FF2B5EF4-FFF2-40B4-BE49-F238E27FC236}">
                <a16:creationId xmlns:a16="http://schemas.microsoft.com/office/drawing/2014/main" id="{227B4C38-F07B-4C14-A2CC-F6A90243BCA0}"/>
              </a:ext>
            </a:extLst>
          </p:cNvPr>
          <p:cNvSpPr txBox="1"/>
          <p:nvPr/>
        </p:nvSpPr>
        <p:spPr>
          <a:xfrm>
            <a:off x="192738" y="1541930"/>
            <a:ext cx="4814047" cy="2616101"/>
          </a:xfrm>
          <a:prstGeom prst="rect">
            <a:avLst/>
          </a:prstGeom>
          <a:noFill/>
        </p:spPr>
        <p:txBody>
          <a:bodyPr wrap="square" rtlCol="0">
            <a:spAutoFit/>
          </a:bodyPr>
          <a:lstStyle/>
          <a:p>
            <a:pPr algn="just"/>
            <a:r>
              <a:rPr lang="en-US" b="1" u="sng" dirty="0"/>
              <a:t>Impression</a:t>
            </a:r>
            <a:r>
              <a:rPr lang="en-US" b="1" dirty="0"/>
              <a:t> </a:t>
            </a:r>
            <a:r>
              <a:rPr lang="en-US" dirty="0"/>
              <a:t>:-</a:t>
            </a:r>
          </a:p>
          <a:p>
            <a:pPr algn="just"/>
            <a:endParaRPr lang="en-US" dirty="0"/>
          </a:p>
          <a:p>
            <a:pPr algn="just"/>
            <a:r>
              <a:rPr lang="en-US" sz="1600" b="0" i="0" dirty="0">
                <a:effectLst/>
                <a:latin typeface="Calibri" panose="020F0502020204030204" pitchFamily="34" charset="0"/>
                <a:ea typeface="Calibri" panose="020F0502020204030204" pitchFamily="34" charset="0"/>
                <a:cs typeface="Calibri" panose="020F0502020204030204" pitchFamily="34" charset="0"/>
              </a:rPr>
              <a:t>In the analysis of investments in various sectors, the top five sectors by investment amount are as follows:</a:t>
            </a:r>
          </a:p>
          <a:p>
            <a:pPr algn="just"/>
            <a:endParaRPr lang="en-US" sz="1600" dirty="0"/>
          </a:p>
          <a:p>
            <a:pPr algn="l">
              <a:buFont typeface="+mj-lt"/>
              <a:buAutoNum type="arabicPeriod"/>
            </a:pPr>
            <a:r>
              <a:rPr lang="en-IN" sz="1600" b="0" i="0" dirty="0">
                <a:effectLst/>
                <a:latin typeface="Calibri" panose="020F0502020204030204" pitchFamily="34" charset="0"/>
                <a:ea typeface="Calibri" panose="020F0502020204030204" pitchFamily="34" charset="0"/>
                <a:cs typeface="Calibri" panose="020F0502020204030204" pitchFamily="34" charset="0"/>
              </a:rPr>
              <a:t>Plastic &amp; Rubber: 5856 Cr</a:t>
            </a:r>
          </a:p>
          <a:p>
            <a:pPr algn="l">
              <a:buFont typeface="+mj-lt"/>
              <a:buAutoNum type="arabicPeriod"/>
            </a:pPr>
            <a:r>
              <a:rPr lang="en-IN" sz="1600" b="0" i="0" dirty="0">
                <a:effectLst/>
                <a:latin typeface="Calibri" panose="020F0502020204030204" pitchFamily="34" charset="0"/>
                <a:ea typeface="Calibri" panose="020F0502020204030204" pitchFamily="34" charset="0"/>
                <a:cs typeface="Calibri" panose="020F0502020204030204" pitchFamily="34" charset="0"/>
              </a:rPr>
              <a:t>Pharmaceuticals &amp; Chemicals: 2182 Cr</a:t>
            </a:r>
          </a:p>
          <a:p>
            <a:pPr algn="l">
              <a:buFont typeface="+mj-lt"/>
              <a:buAutoNum type="arabicPeriod"/>
            </a:pPr>
            <a:r>
              <a:rPr lang="en-IN" sz="1600" b="0" i="0" dirty="0">
                <a:effectLst/>
                <a:latin typeface="Calibri" panose="020F0502020204030204" pitchFamily="34" charset="0"/>
                <a:ea typeface="Calibri" panose="020F0502020204030204" pitchFamily="34" charset="0"/>
                <a:cs typeface="Calibri" panose="020F0502020204030204" pitchFamily="34" charset="0"/>
              </a:rPr>
              <a:t>Real Estate, Industrial Parks &amp; IT Buildings: 2127 Cr</a:t>
            </a:r>
          </a:p>
          <a:p>
            <a:pPr algn="l">
              <a:buFont typeface="+mj-lt"/>
              <a:buAutoNum type="arabicPeriod"/>
            </a:pPr>
            <a:r>
              <a:rPr lang="en-IN" sz="1600" b="0" i="0" dirty="0">
                <a:effectLst/>
                <a:latin typeface="Calibri" panose="020F0502020204030204" pitchFamily="34" charset="0"/>
                <a:ea typeface="Calibri" panose="020F0502020204030204" pitchFamily="34" charset="0"/>
                <a:cs typeface="Calibri" panose="020F0502020204030204" pitchFamily="34" charset="0"/>
              </a:rPr>
              <a:t>Solar &amp; Other Renewable Energy: 2053 Cr</a:t>
            </a:r>
          </a:p>
          <a:p>
            <a:pPr algn="l">
              <a:buFont typeface="+mj-lt"/>
              <a:buAutoNum type="arabicPeriod"/>
            </a:pPr>
            <a:r>
              <a:rPr lang="en-IN" sz="1600" b="0" i="0" dirty="0">
                <a:effectLst/>
                <a:latin typeface="Calibri" panose="020F0502020204030204" pitchFamily="34" charset="0"/>
                <a:ea typeface="Calibri" panose="020F0502020204030204" pitchFamily="34" charset="0"/>
                <a:cs typeface="Calibri" panose="020F0502020204030204" pitchFamily="34" charset="0"/>
              </a:rPr>
              <a:t>Engineering: 1877 Cr</a:t>
            </a:r>
          </a:p>
        </p:txBody>
      </p:sp>
    </p:spTree>
    <p:extLst>
      <p:ext uri="{BB962C8B-B14F-4D97-AF65-F5344CB8AC3E}">
        <p14:creationId xmlns:p14="http://schemas.microsoft.com/office/powerpoint/2010/main" val="3044216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14AD05-DC4E-41EF-AB11-0B1A4981FC53}"/>
              </a:ext>
            </a:extLst>
          </p:cNvPr>
          <p:cNvSpPr txBox="1"/>
          <p:nvPr/>
        </p:nvSpPr>
        <p:spPr>
          <a:xfrm>
            <a:off x="197224" y="234099"/>
            <a:ext cx="11797551"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Q2. </a:t>
            </a:r>
            <a:r>
              <a:rPr lang="en-US" u="sng" dirty="0">
                <a:latin typeface="Calibri" panose="020F0502020204030204" pitchFamily="34" charset="0"/>
                <a:ea typeface="Calibri" panose="020F0502020204030204" pitchFamily="34" charset="0"/>
                <a:cs typeface="Calibri" panose="020F0502020204030204" pitchFamily="34" charset="0"/>
              </a:rPr>
              <a:t>List down the top 3 districts that have attracted the most significant sector investments during FY 2019 to 2022? What factors could have led to the substantial investments in these particular districts?</a:t>
            </a:r>
            <a:endParaRPr lang="en-IN" u="sng"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C821AF5-C492-469C-9629-80DBDB1C1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152" y="1353309"/>
            <a:ext cx="5181600" cy="4316814"/>
          </a:xfrm>
          <a:prstGeom prst="rect">
            <a:avLst/>
          </a:prstGeom>
        </p:spPr>
      </p:pic>
      <p:sp>
        <p:nvSpPr>
          <p:cNvPr id="7" name="TextBox 6">
            <a:extLst>
              <a:ext uri="{FF2B5EF4-FFF2-40B4-BE49-F238E27FC236}">
                <a16:creationId xmlns:a16="http://schemas.microsoft.com/office/drawing/2014/main" id="{86EF6D7B-C7EC-45DF-B4A4-8CEB561E8DAF}"/>
              </a:ext>
            </a:extLst>
          </p:cNvPr>
          <p:cNvSpPr txBox="1"/>
          <p:nvPr/>
        </p:nvSpPr>
        <p:spPr>
          <a:xfrm>
            <a:off x="197224" y="1353309"/>
            <a:ext cx="4814047" cy="4339650"/>
          </a:xfrm>
          <a:prstGeom prst="rect">
            <a:avLst/>
          </a:prstGeom>
          <a:noFill/>
        </p:spPr>
        <p:txBody>
          <a:bodyPr wrap="square" rtlCol="0">
            <a:spAutoFit/>
          </a:bodyPr>
          <a:lstStyle/>
          <a:p>
            <a:pPr algn="just"/>
            <a:r>
              <a:rPr lang="en-US" b="1" u="sng" dirty="0"/>
              <a:t>Impression</a:t>
            </a:r>
            <a:r>
              <a:rPr lang="en-US" b="1" dirty="0"/>
              <a:t> </a:t>
            </a:r>
            <a:r>
              <a:rPr lang="en-US" dirty="0"/>
              <a:t>:-</a:t>
            </a:r>
          </a:p>
          <a:p>
            <a:pPr algn="l"/>
            <a:endParaRPr lang="en-US" b="0" i="0" dirty="0">
              <a:solidFill>
                <a:srgbClr val="D1D5DB"/>
              </a:solidFill>
              <a:effectLst/>
              <a:latin typeface="Söhne"/>
            </a:endParaRPr>
          </a:p>
          <a:p>
            <a:pPr algn="l"/>
            <a:r>
              <a:rPr lang="en-US" sz="1600" b="0" i="0" dirty="0">
                <a:effectLst/>
                <a:latin typeface="Calibri" panose="020F0502020204030204" pitchFamily="34" charset="0"/>
                <a:ea typeface="Calibri" panose="020F0502020204030204" pitchFamily="34" charset="0"/>
                <a:cs typeface="Calibri" panose="020F0502020204030204" pitchFamily="34" charset="0"/>
              </a:rPr>
              <a:t>In the analysis of substantial sector investments, the top 3 districts with significant investments in specific sectors are as follows:</a:t>
            </a:r>
          </a:p>
          <a:p>
            <a:pPr algn="l"/>
            <a:endParaRPr lang="en-US" sz="1600" b="0" i="0" dirty="0">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Rangareddy</a:t>
            </a:r>
            <a:r>
              <a:rPr lang="en-US" sz="1600" b="0" i="0" dirty="0">
                <a:effectLst/>
                <a:latin typeface="Calibri" panose="020F0502020204030204" pitchFamily="34" charset="0"/>
                <a:ea typeface="Calibri" panose="020F0502020204030204" pitchFamily="34" charset="0"/>
                <a:cs typeface="Calibri" panose="020F0502020204030204" pitchFamily="34" charset="0"/>
              </a:rPr>
              <a:t>: This district has made significant investments totaling 28,970 Crores in the Real Estate, Industrial Parks, and IT Buildings sector.</a:t>
            </a:r>
          </a:p>
          <a:p>
            <a:pPr algn="l"/>
            <a:endParaRPr lang="en-US" sz="1600" b="0" i="0" dirty="0">
              <a:effectLst/>
              <a:latin typeface="Calibri" panose="020F0502020204030204" pitchFamily="34" charset="0"/>
              <a:ea typeface="Calibri" panose="020F0502020204030204" pitchFamily="34" charset="0"/>
              <a:cs typeface="Calibri" panose="020F0502020204030204" pitchFamily="34" charset="0"/>
            </a:endParaRPr>
          </a:p>
          <a:p>
            <a:pPr algn="l"/>
            <a:r>
              <a:rPr lang="en-US" sz="1600" b="0" i="0" dirty="0">
                <a:effectLst/>
                <a:latin typeface="Calibri" panose="020F0502020204030204" pitchFamily="34" charset="0"/>
                <a:ea typeface="Calibri" panose="020F0502020204030204" pitchFamily="34" charset="0"/>
                <a:cs typeface="Calibri" panose="020F0502020204030204" pitchFamily="34" charset="0"/>
              </a:rPr>
              <a:t>2.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Sangareddy</a:t>
            </a:r>
            <a:r>
              <a:rPr lang="en-US" sz="1600" b="0" i="0" dirty="0">
                <a:effectLst/>
                <a:latin typeface="Calibri" panose="020F0502020204030204" pitchFamily="34" charset="0"/>
                <a:ea typeface="Calibri" panose="020F0502020204030204" pitchFamily="34" charset="0"/>
                <a:cs typeface="Calibri" panose="020F0502020204030204" pitchFamily="34" charset="0"/>
              </a:rPr>
              <a:t>: Significant investments of 3,548 Crores have been channeled into the Pharmaceuticals and Chemicals sector in </a:t>
            </a:r>
            <a:r>
              <a:rPr lang="en-US" sz="1600" b="0" i="0" dirty="0" err="1">
                <a:effectLst/>
                <a:latin typeface="Calibri" panose="020F0502020204030204" pitchFamily="34" charset="0"/>
                <a:ea typeface="Calibri" panose="020F0502020204030204" pitchFamily="34" charset="0"/>
                <a:cs typeface="Calibri" panose="020F0502020204030204" pitchFamily="34" charset="0"/>
              </a:rPr>
              <a:t>Sangareddy</a:t>
            </a:r>
            <a:r>
              <a:rPr lang="en-US" sz="1600" b="0" i="0" dirty="0">
                <a:effectLst/>
                <a:latin typeface="Calibri" panose="020F0502020204030204" pitchFamily="34" charset="0"/>
                <a:ea typeface="Calibri" panose="020F0502020204030204" pitchFamily="34" charset="0"/>
                <a:cs typeface="Calibri" panose="020F0502020204030204" pitchFamily="34" charset="0"/>
              </a:rPr>
              <a:t>.</a:t>
            </a:r>
          </a:p>
          <a:p>
            <a:pPr algn="l">
              <a:buFont typeface="+mj-lt"/>
              <a:buAutoNum type="arabicPeriod"/>
            </a:pPr>
            <a:endParaRPr lang="en-US" sz="1600" b="0" i="0" dirty="0">
              <a:effectLst/>
              <a:latin typeface="Calibri" panose="020F0502020204030204" pitchFamily="34" charset="0"/>
              <a:ea typeface="Calibri" panose="020F0502020204030204" pitchFamily="34" charset="0"/>
              <a:cs typeface="Calibri" panose="020F0502020204030204" pitchFamily="34" charset="0"/>
            </a:endParaRPr>
          </a:p>
          <a:p>
            <a:pPr algn="l"/>
            <a:r>
              <a:rPr lang="en-US" sz="1600" b="0" i="0" dirty="0">
                <a:effectLst/>
                <a:latin typeface="Calibri" panose="020F0502020204030204" pitchFamily="34" charset="0"/>
                <a:ea typeface="Calibri" panose="020F0502020204030204" pitchFamily="34" charset="0"/>
                <a:cs typeface="Calibri" panose="020F0502020204030204" pitchFamily="34" charset="0"/>
              </a:rPr>
              <a:t>3.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Medchal</a:t>
            </a:r>
            <a:r>
              <a:rPr lang="en-US" sz="1600" b="0" i="0" dirty="0">
                <a:effectLst/>
                <a:latin typeface="Calibri" panose="020F0502020204030204" pitchFamily="34" charset="0"/>
                <a:ea typeface="Calibri" panose="020F0502020204030204" pitchFamily="34" charset="0"/>
                <a:cs typeface="Calibri" panose="020F0502020204030204" pitchFamily="34" charset="0"/>
              </a:rPr>
              <a:t> </a:t>
            </a:r>
            <a:r>
              <a:rPr lang="en-US" sz="1600" b="0" i="0" u="sng" dirty="0" err="1">
                <a:effectLst/>
                <a:latin typeface="Calibri" panose="020F0502020204030204" pitchFamily="34" charset="0"/>
                <a:ea typeface="Calibri" panose="020F0502020204030204" pitchFamily="34" charset="0"/>
                <a:cs typeface="Calibri" panose="020F0502020204030204" pitchFamily="34" charset="0"/>
              </a:rPr>
              <a:t>Malkajgiri</a:t>
            </a:r>
            <a:r>
              <a:rPr lang="en-US" sz="1600" b="0" i="0" dirty="0">
                <a:effectLst/>
                <a:latin typeface="Calibri" panose="020F0502020204030204" pitchFamily="34" charset="0"/>
                <a:ea typeface="Calibri" panose="020F0502020204030204" pitchFamily="34" charset="0"/>
                <a:cs typeface="Calibri" panose="020F0502020204030204" pitchFamily="34" charset="0"/>
              </a:rPr>
              <a:t>: The Pharmaceuticals and Chemicals sector in </a:t>
            </a:r>
            <a:r>
              <a:rPr lang="en-US" sz="1600" b="0" i="0" dirty="0" err="1">
                <a:effectLst/>
                <a:latin typeface="Calibri" panose="020F0502020204030204" pitchFamily="34" charset="0"/>
                <a:ea typeface="Calibri" panose="020F0502020204030204" pitchFamily="34" charset="0"/>
                <a:cs typeface="Calibri" panose="020F0502020204030204" pitchFamily="34" charset="0"/>
              </a:rPr>
              <a:t>Medchal</a:t>
            </a:r>
            <a:r>
              <a:rPr lang="en-US" sz="1600" b="0" i="0" dirty="0">
                <a:effectLst/>
                <a:latin typeface="Calibri" panose="020F0502020204030204" pitchFamily="34" charset="0"/>
                <a:ea typeface="Calibri" panose="020F0502020204030204" pitchFamily="34" charset="0"/>
                <a:cs typeface="Calibri" panose="020F0502020204030204" pitchFamily="34" charset="0"/>
              </a:rPr>
              <a:t> </a:t>
            </a:r>
            <a:r>
              <a:rPr lang="en-US" sz="1600" b="0" i="0" dirty="0" err="1">
                <a:effectLst/>
                <a:latin typeface="Calibri" panose="020F0502020204030204" pitchFamily="34" charset="0"/>
                <a:ea typeface="Calibri" panose="020F0502020204030204" pitchFamily="34" charset="0"/>
                <a:cs typeface="Calibri" panose="020F0502020204030204" pitchFamily="34" charset="0"/>
              </a:rPr>
              <a:t>Malkajgiri</a:t>
            </a:r>
            <a:r>
              <a:rPr lang="en-US" sz="1600" b="0" i="0" dirty="0">
                <a:effectLst/>
                <a:latin typeface="Calibri" panose="020F0502020204030204" pitchFamily="34" charset="0"/>
                <a:ea typeface="Calibri" panose="020F0502020204030204" pitchFamily="34" charset="0"/>
                <a:cs typeface="Calibri" panose="020F0502020204030204" pitchFamily="34" charset="0"/>
              </a:rPr>
              <a:t> has attracted substantial investments amounting to 4,001 Crores.</a:t>
            </a:r>
          </a:p>
        </p:txBody>
      </p:sp>
    </p:spTree>
    <p:extLst>
      <p:ext uri="{BB962C8B-B14F-4D97-AF65-F5344CB8AC3E}">
        <p14:creationId xmlns:p14="http://schemas.microsoft.com/office/powerpoint/2010/main" val="3390893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3EA754-7C88-458D-9668-20A8FB6310D5}"/>
              </a:ext>
            </a:extLst>
          </p:cNvPr>
          <p:cNvPicPr>
            <a:picLocks noChangeAspect="1"/>
          </p:cNvPicPr>
          <p:nvPr/>
        </p:nvPicPr>
        <p:blipFill>
          <a:blip r:embed="rId2">
            <a:alphaModFix amt="1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C31CAEAD-4A8B-47A5-89C7-A8C3839FB678}"/>
              </a:ext>
            </a:extLst>
          </p:cNvPr>
          <p:cNvSpPr txBox="1"/>
          <p:nvPr/>
        </p:nvSpPr>
        <p:spPr>
          <a:xfrm>
            <a:off x="3048000" y="2705725"/>
            <a:ext cx="6096000" cy="1446550"/>
          </a:xfrm>
          <a:prstGeom prst="rect">
            <a:avLst/>
          </a:prstGeom>
          <a:noFill/>
        </p:spPr>
        <p:txBody>
          <a:bodyPr wrap="square">
            <a:spAutoFit/>
          </a:bodyPr>
          <a:lstStyle/>
          <a:p>
            <a:pPr algn="ctr"/>
            <a:r>
              <a:rPr lang="en-US" sz="4400" dirty="0">
                <a:latin typeface="Algerian" panose="04020705040A02060702" pitchFamily="82" charset="0"/>
                <a:cs typeface="Times New Roman" panose="02020603050405020304" pitchFamily="18" charset="0"/>
              </a:rPr>
              <a:t>Stamp Registration Analysis</a:t>
            </a:r>
          </a:p>
        </p:txBody>
      </p:sp>
    </p:spTree>
    <p:extLst>
      <p:ext uri="{BB962C8B-B14F-4D97-AF65-F5344CB8AC3E}">
        <p14:creationId xmlns:p14="http://schemas.microsoft.com/office/powerpoint/2010/main" val="980087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581755-D57A-4706-898B-64F8AFCBA708}"/>
              </a:ext>
            </a:extLst>
          </p:cNvPr>
          <p:cNvSpPr txBox="1"/>
          <p:nvPr/>
        </p:nvSpPr>
        <p:spPr>
          <a:xfrm>
            <a:off x="197224" y="428799"/>
            <a:ext cx="11797551" cy="369332"/>
          </a:xfrm>
          <a:prstGeom prst="rect">
            <a:avLst/>
          </a:prstGeom>
          <a:noFill/>
        </p:spPr>
        <p:txBody>
          <a:bodyPr wrap="square" rtlCol="0">
            <a:spAutoFit/>
          </a:bodyPr>
          <a:lstStyle/>
          <a:p>
            <a:r>
              <a:rPr lang="en-US" sz="1600" dirty="0"/>
              <a:t>Q3. </a:t>
            </a:r>
            <a:r>
              <a:rPr lang="en-US" u="sng" dirty="0">
                <a:latin typeface="Calibri" panose="020F0502020204030204" pitchFamily="34" charset="0"/>
                <a:ea typeface="Calibri" panose="020F0502020204030204" pitchFamily="34" charset="0"/>
                <a:cs typeface="Calibri" panose="020F0502020204030204" pitchFamily="34" charset="0"/>
              </a:rPr>
              <a:t>Are there any particular sectors that have shown substantial investment in multiple districts between FY 2021 and 2022</a:t>
            </a:r>
            <a:r>
              <a:rPr lang="en-US" dirty="0">
                <a:latin typeface="Calibri" panose="020F0502020204030204" pitchFamily="34" charset="0"/>
                <a:ea typeface="Calibri" panose="020F0502020204030204" pitchFamily="34" charset="0"/>
                <a:cs typeface="Calibri" panose="020F0502020204030204" pitchFamily="34" charset="0"/>
              </a:rPr>
              <a:t>?</a:t>
            </a:r>
            <a:endParaRPr lang="en-IN" sz="1600" u="sng"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A1BE23E-209D-4A24-8C05-BE61B36C1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24" y="1416423"/>
            <a:ext cx="6875929" cy="4025153"/>
          </a:xfrm>
          <a:prstGeom prst="rect">
            <a:avLst/>
          </a:prstGeom>
        </p:spPr>
      </p:pic>
      <p:pic>
        <p:nvPicPr>
          <p:cNvPr id="13" name="Picture 12">
            <a:extLst>
              <a:ext uri="{FF2B5EF4-FFF2-40B4-BE49-F238E27FC236}">
                <a16:creationId xmlns:a16="http://schemas.microsoft.com/office/drawing/2014/main" id="{105C098F-EF05-4900-80CF-E099A54CB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692" y="1416423"/>
            <a:ext cx="4805082" cy="2847509"/>
          </a:xfrm>
          <a:prstGeom prst="rect">
            <a:avLst/>
          </a:prstGeom>
        </p:spPr>
      </p:pic>
      <p:sp>
        <p:nvSpPr>
          <p:cNvPr id="15" name="TextBox 14">
            <a:extLst>
              <a:ext uri="{FF2B5EF4-FFF2-40B4-BE49-F238E27FC236}">
                <a16:creationId xmlns:a16="http://schemas.microsoft.com/office/drawing/2014/main" id="{751A94EE-384A-46F8-9191-8CDE8E0B52BF}"/>
              </a:ext>
            </a:extLst>
          </p:cNvPr>
          <p:cNvSpPr txBox="1"/>
          <p:nvPr/>
        </p:nvSpPr>
        <p:spPr>
          <a:xfrm>
            <a:off x="197224" y="5500516"/>
            <a:ext cx="11797550" cy="861774"/>
          </a:xfrm>
          <a:prstGeom prst="rect">
            <a:avLst/>
          </a:prstGeom>
          <a:noFill/>
        </p:spPr>
        <p:txBody>
          <a:bodyPr wrap="square" rtlCol="0">
            <a:spAutoFit/>
          </a:bodyPr>
          <a:lstStyle/>
          <a:p>
            <a:pPr algn="just"/>
            <a:r>
              <a:rPr lang="en-US" b="1" u="sng" dirty="0"/>
              <a:t>Impression</a:t>
            </a:r>
            <a:r>
              <a:rPr lang="en-US" sz="1600" b="1" dirty="0"/>
              <a:t> </a:t>
            </a:r>
            <a:r>
              <a:rPr lang="en-US" sz="1600" dirty="0"/>
              <a:t>:-</a:t>
            </a:r>
            <a:r>
              <a:rPr lang="en-US" sz="1600" dirty="0">
                <a:latin typeface="Söhne"/>
              </a:rPr>
              <a:t> </a:t>
            </a:r>
            <a:r>
              <a:rPr lang="en-US" sz="1600" b="0" i="0" dirty="0">
                <a:effectLst/>
                <a:latin typeface="Calibri" panose="020F0502020204030204" pitchFamily="34" charset="0"/>
                <a:ea typeface="Calibri" panose="020F0502020204030204" pitchFamily="34" charset="0"/>
                <a:cs typeface="Calibri" panose="020F0502020204030204" pitchFamily="34" charset="0"/>
              </a:rPr>
              <a:t>In this analysis, it has been observed that the sectors of Plastic &amp; Rubber, Pharmaceuticals &amp; Chemicals, Beverages, Solar &amp; other renewable energy, Paper &amp; Printing, Cement, Cement &amp; Concrete Products (including Fly Ash Bricks), Engineering, </a:t>
            </a:r>
            <a:r>
              <a:rPr lang="en-US" sz="1600" b="0" i="0" dirty="0" err="1">
                <a:effectLst/>
                <a:latin typeface="Calibri" panose="020F0502020204030204" pitchFamily="34" charset="0"/>
                <a:ea typeface="Calibri" panose="020F0502020204030204" pitchFamily="34" charset="0"/>
                <a:cs typeface="Calibri" panose="020F0502020204030204" pitchFamily="34" charset="0"/>
              </a:rPr>
              <a:t>Agro</a:t>
            </a:r>
            <a:r>
              <a:rPr lang="en-US" sz="1600" b="0" i="0" dirty="0">
                <a:effectLst/>
                <a:latin typeface="Calibri" panose="020F0502020204030204" pitchFamily="34" charset="0"/>
                <a:ea typeface="Calibri" panose="020F0502020204030204" pitchFamily="34" charset="0"/>
                <a:cs typeface="Calibri" panose="020F0502020204030204" pitchFamily="34" charset="0"/>
              </a:rPr>
              <a:t>-Based (including Cold Storages), Food Processing, and Granite &amp; Stone Crushing are the top sectors in various districts by investments in core.</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16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E250D5-86B4-4ECD-8C5D-870C9F247516}"/>
              </a:ext>
            </a:extLst>
          </p:cNvPr>
          <p:cNvSpPr txBox="1"/>
          <p:nvPr/>
        </p:nvSpPr>
        <p:spPr>
          <a:xfrm>
            <a:off x="197225" y="194792"/>
            <a:ext cx="11797551" cy="646331"/>
          </a:xfrm>
          <a:prstGeom prst="rect">
            <a:avLst/>
          </a:prstGeom>
          <a:noFill/>
        </p:spPr>
        <p:txBody>
          <a:bodyPr wrap="square" rtlCol="0">
            <a:spAutoFit/>
          </a:bodyPr>
          <a:lstStyle/>
          <a:p>
            <a:r>
              <a:rPr lang="en-US" sz="1600" dirty="0"/>
              <a:t>Q4. </a:t>
            </a:r>
            <a:r>
              <a:rPr lang="en-US" u="sng" dirty="0">
                <a:latin typeface="Calibri" panose="020F0502020204030204" pitchFamily="34" charset="0"/>
                <a:ea typeface="Calibri" panose="020F0502020204030204" pitchFamily="34" charset="0"/>
                <a:cs typeface="Calibri" panose="020F0502020204030204" pitchFamily="34" charset="0"/>
              </a:rPr>
              <a:t>Can we identify any seasonal patterns or cyclicality in the investment trends for specific sectors? Do certain sectors experience higher investments during particular months</a:t>
            </a:r>
            <a:r>
              <a:rPr lang="en-US" dirty="0">
                <a:latin typeface="Calibri" panose="020F0502020204030204" pitchFamily="34" charset="0"/>
                <a:ea typeface="Calibri" panose="020F0502020204030204" pitchFamily="34" charset="0"/>
                <a:cs typeface="Calibri" panose="020F0502020204030204" pitchFamily="34" charset="0"/>
              </a:rPr>
              <a:t>? </a:t>
            </a:r>
            <a:endParaRPr lang="en-IN" sz="1600" u="sng"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8ACBCD8-72DC-403F-997E-CDB4EC300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24" y="1586753"/>
            <a:ext cx="5576047" cy="4903692"/>
          </a:xfrm>
          <a:prstGeom prst="rect">
            <a:avLst/>
          </a:prstGeom>
        </p:spPr>
      </p:pic>
      <p:pic>
        <p:nvPicPr>
          <p:cNvPr id="9" name="Picture 8">
            <a:extLst>
              <a:ext uri="{FF2B5EF4-FFF2-40B4-BE49-F238E27FC236}">
                <a16:creationId xmlns:a16="http://schemas.microsoft.com/office/drawing/2014/main" id="{AD569074-9518-4223-9ECA-B0FD09496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86754"/>
            <a:ext cx="5898776" cy="4903692"/>
          </a:xfrm>
          <a:prstGeom prst="rect">
            <a:avLst/>
          </a:prstGeom>
        </p:spPr>
      </p:pic>
    </p:spTree>
    <p:extLst>
      <p:ext uri="{BB962C8B-B14F-4D97-AF65-F5344CB8AC3E}">
        <p14:creationId xmlns:p14="http://schemas.microsoft.com/office/powerpoint/2010/main" val="1817986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C8C43-85EE-4D1C-A471-3497E8609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23" y="908703"/>
            <a:ext cx="5715896" cy="5382280"/>
          </a:xfrm>
          <a:prstGeom prst="rect">
            <a:avLst/>
          </a:prstGeom>
        </p:spPr>
      </p:pic>
      <p:pic>
        <p:nvPicPr>
          <p:cNvPr id="7" name="Picture 6">
            <a:extLst>
              <a:ext uri="{FF2B5EF4-FFF2-40B4-BE49-F238E27FC236}">
                <a16:creationId xmlns:a16="http://schemas.microsoft.com/office/drawing/2014/main" id="{E6015D28-1A42-4DB5-8771-BA5404C3A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060" y="908703"/>
            <a:ext cx="5799717" cy="5382280"/>
          </a:xfrm>
          <a:prstGeom prst="rect">
            <a:avLst/>
          </a:prstGeom>
        </p:spPr>
      </p:pic>
    </p:spTree>
    <p:extLst>
      <p:ext uri="{BB962C8B-B14F-4D97-AF65-F5344CB8AC3E}">
        <p14:creationId xmlns:p14="http://schemas.microsoft.com/office/powerpoint/2010/main" val="3699745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AEC1B8-7A15-482D-A5E9-ED78461E3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59" y="851647"/>
            <a:ext cx="6849035" cy="5528469"/>
          </a:xfrm>
          <a:prstGeom prst="rect">
            <a:avLst/>
          </a:prstGeom>
        </p:spPr>
      </p:pic>
    </p:spTree>
    <p:extLst>
      <p:ext uri="{BB962C8B-B14F-4D97-AF65-F5344CB8AC3E}">
        <p14:creationId xmlns:p14="http://schemas.microsoft.com/office/powerpoint/2010/main" val="1444703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E412242-BBBB-43D8-B1F7-A9D6E191140A}"/>
              </a:ext>
            </a:extLst>
          </p:cNvPr>
          <p:cNvSpPr txBox="1"/>
          <p:nvPr/>
        </p:nvSpPr>
        <p:spPr>
          <a:xfrm>
            <a:off x="430306" y="2705725"/>
            <a:ext cx="11331387" cy="1446550"/>
          </a:xfrm>
          <a:prstGeom prst="rect">
            <a:avLst/>
          </a:prstGeom>
          <a:noFill/>
        </p:spPr>
        <p:txBody>
          <a:bodyPr wrap="square">
            <a:spAutoFit/>
          </a:bodyPr>
          <a:lstStyle/>
          <a:p>
            <a:pPr algn="ctr"/>
            <a:r>
              <a:rPr lang="en-IN" sz="4400" dirty="0">
                <a:latin typeface="Algerian" panose="04020705040A02060702" pitchFamily="82" charset="0"/>
              </a:rPr>
              <a:t>Secondary </a:t>
            </a:r>
          </a:p>
          <a:p>
            <a:pPr algn="ctr"/>
            <a:r>
              <a:rPr lang="en-IN" sz="4400" dirty="0">
                <a:latin typeface="Algerian" panose="04020705040A02060702" pitchFamily="82" charset="0"/>
              </a:rPr>
              <a:t>Research</a:t>
            </a:r>
            <a:endParaRPr lang="en-US" sz="4400" dirty="0">
              <a:latin typeface="Algerian" panose="04020705040A02060702" pitchFamily="82" charset="0"/>
            </a:endParaRPr>
          </a:p>
        </p:txBody>
      </p:sp>
      <p:pic>
        <p:nvPicPr>
          <p:cNvPr id="3" name="Picture 2">
            <a:extLst>
              <a:ext uri="{FF2B5EF4-FFF2-40B4-BE49-F238E27FC236}">
                <a16:creationId xmlns:a16="http://schemas.microsoft.com/office/drawing/2014/main" id="{C3CFF3DE-94F6-4CAF-8547-38641EA76218}"/>
              </a:ext>
            </a:extLst>
          </p:cNvPr>
          <p:cNvPicPr>
            <a:picLocks noChangeAspect="1"/>
          </p:cNvPicPr>
          <p:nvPr/>
        </p:nvPicPr>
        <p:blipFill>
          <a:blip r:embed="rId2">
            <a:alphaModFix amt="1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94253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571767-4C7D-4D1F-AD55-52AA03814B93}"/>
              </a:ext>
            </a:extLst>
          </p:cNvPr>
          <p:cNvSpPr txBox="1"/>
          <p:nvPr/>
        </p:nvSpPr>
        <p:spPr>
          <a:xfrm>
            <a:off x="197224" y="462694"/>
            <a:ext cx="11797552"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Q1.  </a:t>
            </a:r>
            <a:r>
              <a:rPr lang="en-US" u="sng" dirty="0">
                <a:latin typeface="Calibri" panose="020F0502020204030204" pitchFamily="34" charset="0"/>
                <a:ea typeface="Calibri" panose="020F0502020204030204" pitchFamily="34" charset="0"/>
                <a:cs typeface="Calibri" panose="020F0502020204030204" pitchFamily="34" charset="0"/>
              </a:rPr>
              <a:t>What are the top 5 districts to buy commercial properties in Telangana? </a:t>
            </a:r>
            <a:r>
              <a:rPr lang="en-IN" u="sng" dirty="0">
                <a:latin typeface="Calibri" panose="020F0502020204030204" pitchFamily="34" charset="0"/>
                <a:ea typeface="Calibri" panose="020F0502020204030204" pitchFamily="34" charset="0"/>
                <a:cs typeface="Calibri" panose="020F0502020204030204" pitchFamily="34" charset="0"/>
              </a:rPr>
              <a:t>Justify your answer.</a:t>
            </a:r>
          </a:p>
        </p:txBody>
      </p:sp>
      <p:sp>
        <p:nvSpPr>
          <p:cNvPr id="4" name="TextBox 3">
            <a:extLst>
              <a:ext uri="{FF2B5EF4-FFF2-40B4-BE49-F238E27FC236}">
                <a16:creationId xmlns:a16="http://schemas.microsoft.com/office/drawing/2014/main" id="{0D26AD3A-0AE5-4C5D-9B3B-0139FDBADD21}"/>
              </a:ext>
            </a:extLst>
          </p:cNvPr>
          <p:cNvSpPr txBox="1"/>
          <p:nvPr/>
        </p:nvSpPr>
        <p:spPr>
          <a:xfrm>
            <a:off x="197224" y="1515036"/>
            <a:ext cx="5378823" cy="2123658"/>
          </a:xfrm>
          <a:prstGeom prst="rect">
            <a:avLst/>
          </a:prstGeom>
          <a:noFill/>
        </p:spPr>
        <p:txBody>
          <a:bodyPr wrap="square" rtlCol="0">
            <a:spAutoFit/>
          </a:bodyPr>
          <a:lstStyle/>
          <a:p>
            <a:r>
              <a:rPr lang="en-IN" b="1" u="sng" dirty="0"/>
              <a:t>Solution</a:t>
            </a:r>
            <a:r>
              <a:rPr lang="en-IN" sz="1800" dirty="0"/>
              <a:t> :-</a:t>
            </a:r>
            <a:endParaRPr lang="en-IN" b="0" i="0" dirty="0">
              <a:solidFill>
                <a:srgbClr val="D1D5DB"/>
              </a:solidFill>
              <a:effectLst/>
              <a:latin typeface="Söhne"/>
            </a:endParaRPr>
          </a:p>
          <a:p>
            <a:pPr algn="just"/>
            <a:r>
              <a:rPr lang="en-US" sz="1600" b="0" i="0" dirty="0">
                <a:effectLst/>
                <a:latin typeface="Calibri" panose="020F0502020204030204" pitchFamily="34" charset="0"/>
                <a:ea typeface="Calibri" panose="020F0502020204030204" pitchFamily="34" charset="0"/>
                <a:cs typeface="Calibri" panose="020F0502020204030204" pitchFamily="34" charset="0"/>
              </a:rPr>
              <a:t>By analyzing the Telangana government dataset, my opinion is buying commercial properties in Telangana districts are</a:t>
            </a:r>
            <a:r>
              <a:rPr lang="en-US" sz="1600" b="0"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a:t>
            </a:r>
            <a:endParaRPr lang="en-US" sz="1600" b="0" i="0" dirty="0">
              <a:solidFill>
                <a:srgbClr val="131022"/>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mj-lt"/>
              <a:buAutoNum type="alphaLcParenR"/>
            </a:pPr>
            <a:r>
              <a:rPr lang="en-US" sz="1600" dirty="0" err="1">
                <a:latin typeface="Calibri" panose="020F0502020204030204" pitchFamily="34" charset="0"/>
                <a:ea typeface="Calibri" panose="020F0502020204030204" pitchFamily="34" charset="0"/>
                <a:cs typeface="Calibri" panose="020F0502020204030204" pitchFamily="34" charset="0"/>
              </a:rPr>
              <a:t>Rangareddy</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mj-lt"/>
              <a:buAutoNum type="alphaLcParenR"/>
            </a:pPr>
            <a:r>
              <a:rPr lang="en-US" sz="1600" dirty="0" err="1">
                <a:latin typeface="Calibri" panose="020F0502020204030204" pitchFamily="34" charset="0"/>
                <a:ea typeface="Calibri" panose="020F0502020204030204" pitchFamily="34" charset="0"/>
                <a:cs typeface="Calibri" panose="020F0502020204030204" pitchFamily="34" charset="0"/>
              </a:rPr>
              <a:t>Sangareddy</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mj-lt"/>
              <a:buAutoNum type="alphaLcParenR"/>
            </a:pPr>
            <a:r>
              <a:rPr lang="en-US" sz="1600" dirty="0" err="1">
                <a:latin typeface="Calibri" panose="020F0502020204030204" pitchFamily="34" charset="0"/>
                <a:ea typeface="Calibri" panose="020F0502020204030204" pitchFamily="34" charset="0"/>
                <a:cs typeface="Calibri" panose="020F0502020204030204" pitchFamily="34" charset="0"/>
              </a:rPr>
              <a:t>Medchal</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Malkajgiri</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mj-lt"/>
              <a:buAutoNum type="alphaLcParenR"/>
            </a:pPr>
            <a:r>
              <a:rPr lang="en-US" sz="1600" dirty="0">
                <a:latin typeface="Calibri" panose="020F0502020204030204" pitchFamily="34" charset="0"/>
                <a:ea typeface="Calibri" panose="020F0502020204030204" pitchFamily="34" charset="0"/>
                <a:cs typeface="Calibri" panose="020F0502020204030204" pitchFamily="34" charset="0"/>
              </a:rPr>
              <a:t>Hyderabad</a:t>
            </a:r>
          </a:p>
          <a:p>
            <a:pPr marL="342900" indent="-342900" algn="just">
              <a:buFont typeface="+mj-lt"/>
              <a:buAutoNum type="alphaLcParenR"/>
            </a:pPr>
            <a:r>
              <a:rPr lang="en-US" sz="1600" dirty="0">
                <a:latin typeface="Calibri" panose="020F0502020204030204" pitchFamily="34" charset="0"/>
                <a:ea typeface="Calibri" panose="020F0502020204030204" pitchFamily="34" charset="0"/>
                <a:cs typeface="Calibri" panose="020F0502020204030204" pitchFamily="34" charset="0"/>
              </a:rPr>
              <a:t>Karimnagar</a:t>
            </a:r>
          </a:p>
        </p:txBody>
      </p:sp>
      <p:pic>
        <p:nvPicPr>
          <p:cNvPr id="5" name="Picture 4">
            <a:extLst>
              <a:ext uri="{FF2B5EF4-FFF2-40B4-BE49-F238E27FC236}">
                <a16:creationId xmlns:a16="http://schemas.microsoft.com/office/drawing/2014/main" id="{93998A7A-26F7-4843-B09B-818A7675E76F}"/>
              </a:ext>
            </a:extLst>
          </p:cNvPr>
          <p:cNvPicPr>
            <a:picLocks noChangeAspect="1"/>
          </p:cNvPicPr>
          <p:nvPr/>
        </p:nvPicPr>
        <p:blipFill>
          <a:blip r:embed="rId2">
            <a:alphaModFix amt="92000"/>
            <a:extLst>
              <a:ext uri="{28A0092B-C50C-407E-A947-70E740481C1C}">
                <a14:useLocalDpi xmlns:a14="http://schemas.microsoft.com/office/drawing/2010/main" val="0"/>
              </a:ext>
            </a:extLst>
          </a:blip>
          <a:stretch>
            <a:fillRect/>
          </a:stretch>
        </p:blipFill>
        <p:spPr>
          <a:xfrm>
            <a:off x="3630706" y="2612211"/>
            <a:ext cx="8364069" cy="3783096"/>
          </a:xfrm>
          <a:prstGeom prst="rect">
            <a:avLst/>
          </a:prstGeom>
        </p:spPr>
      </p:pic>
    </p:spTree>
    <p:extLst>
      <p:ext uri="{BB962C8B-B14F-4D97-AF65-F5344CB8AC3E}">
        <p14:creationId xmlns:p14="http://schemas.microsoft.com/office/powerpoint/2010/main" val="143893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5CAF3F-DB79-4993-BBCD-E2AEEACBF446}"/>
              </a:ext>
            </a:extLst>
          </p:cNvPr>
          <p:cNvSpPr txBox="1"/>
          <p:nvPr/>
        </p:nvSpPr>
        <p:spPr>
          <a:xfrm>
            <a:off x="367553" y="1505396"/>
            <a:ext cx="9072282" cy="3847207"/>
          </a:xfrm>
          <a:prstGeom prst="rect">
            <a:avLst/>
          </a:prstGeom>
          <a:noFill/>
        </p:spPr>
        <p:txBody>
          <a:bodyPr wrap="square">
            <a:spAutoFit/>
          </a:bodyPr>
          <a:lstStyle/>
          <a:p>
            <a:pPr algn="just"/>
            <a:r>
              <a:rPr lang="en-IN" b="1" u="sng" dirty="0"/>
              <a:t>Solution</a:t>
            </a:r>
            <a:r>
              <a:rPr lang="en-IN" b="1" dirty="0"/>
              <a:t> :- </a:t>
            </a:r>
          </a:p>
          <a:p>
            <a:pPr algn="just"/>
            <a:endParaRPr lang="en-IN" b="1" dirty="0"/>
          </a:p>
          <a:p>
            <a:pPr algn="just">
              <a:buFont typeface="+mj-lt"/>
              <a:buAutoNum type="arabicPeriod"/>
            </a:pPr>
            <a:r>
              <a:rPr lang="en-US" sz="1600" b="1" i="0" dirty="0">
                <a:effectLst/>
                <a:latin typeface="Calibri" panose="020F0502020204030204" pitchFamily="34" charset="0"/>
                <a:ea typeface="Calibri" panose="020F0502020204030204" pitchFamily="34" charset="0"/>
                <a:cs typeface="Calibri" panose="020F0502020204030204" pitchFamily="34" charset="0"/>
              </a:rPr>
              <a:t> </a:t>
            </a:r>
            <a:r>
              <a:rPr lang="en-US" sz="1600" b="1" i="0" u="sng" dirty="0">
                <a:effectLst/>
                <a:latin typeface="Calibri" panose="020F0502020204030204" pitchFamily="34" charset="0"/>
                <a:ea typeface="Calibri" panose="020F0502020204030204" pitchFamily="34" charset="0"/>
                <a:cs typeface="Calibri" panose="020F0502020204030204" pitchFamily="34" charset="0"/>
              </a:rPr>
              <a:t>Support for Entrepreneurs and Business Funds</a:t>
            </a:r>
            <a:r>
              <a:rPr lang="en-US" sz="1600" b="0" i="0" dirty="0">
                <a:effectLst/>
                <a:latin typeface="Calibri" panose="020F0502020204030204" pitchFamily="34" charset="0"/>
                <a:ea typeface="Calibri" panose="020F0502020204030204" pitchFamily="34" charset="0"/>
                <a:cs typeface="Calibri" panose="020F0502020204030204" pitchFamily="34" charset="0"/>
              </a:rPr>
              <a:t>: Providing policies and funds to support entrepreneurs and businesses is a common strategy to stimulate economic growth. This can include access to startup funds, tax incentives, and business development programs. Such initiatives can help new businesses flourish and contribute to economic growth.</a:t>
            </a:r>
          </a:p>
          <a:p>
            <a:pPr algn="just"/>
            <a:endParaRPr lang="en-US" sz="1600" b="0" i="0" dirty="0">
              <a:effectLst/>
              <a:latin typeface="Calibri" panose="020F0502020204030204" pitchFamily="34" charset="0"/>
              <a:ea typeface="Calibri" panose="020F0502020204030204" pitchFamily="34" charset="0"/>
              <a:cs typeface="Calibri" panose="020F0502020204030204" pitchFamily="34" charset="0"/>
            </a:endParaRPr>
          </a:p>
          <a:p>
            <a:pPr algn="just"/>
            <a:r>
              <a:rPr lang="en-US" sz="1600" b="1" i="0" dirty="0">
                <a:effectLst/>
                <a:latin typeface="Calibri" panose="020F0502020204030204" pitchFamily="34" charset="0"/>
                <a:ea typeface="Calibri" panose="020F0502020204030204" pitchFamily="34" charset="0"/>
                <a:cs typeface="Calibri" panose="020F0502020204030204" pitchFamily="34" charset="0"/>
              </a:rPr>
              <a:t>2. </a:t>
            </a:r>
            <a:r>
              <a:rPr lang="en-US" sz="1600" b="1" i="0" u="sng" dirty="0">
                <a:effectLst/>
                <a:latin typeface="Calibri" panose="020F0502020204030204" pitchFamily="34" charset="0"/>
                <a:ea typeface="Calibri" panose="020F0502020204030204" pitchFamily="34" charset="0"/>
                <a:cs typeface="Calibri" panose="020F0502020204030204" pitchFamily="34" charset="0"/>
              </a:rPr>
              <a:t>Support for IT Startups</a:t>
            </a:r>
            <a:r>
              <a:rPr lang="en-US" sz="1600" b="0" i="0" dirty="0">
                <a:effectLst/>
                <a:latin typeface="Calibri" panose="020F0502020204030204" pitchFamily="34" charset="0"/>
                <a:ea typeface="Calibri" panose="020F0502020204030204" pitchFamily="34" charset="0"/>
                <a:cs typeface="Calibri" panose="020F0502020204030204" pitchFamily="34" charset="0"/>
              </a:rPr>
              <a:t>: Encouraging the growth of IT startups can indeed lead to employment opportunities and economic growth. The IT sector often has a high potential for job creation and innovation, making it a strategic focus for many regions.</a:t>
            </a: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r>
              <a:rPr lang="en-US" sz="1600" b="1" i="0" dirty="0">
                <a:effectLst/>
                <a:latin typeface="Calibri" panose="020F0502020204030204" pitchFamily="34" charset="0"/>
                <a:ea typeface="Calibri" panose="020F0502020204030204" pitchFamily="34" charset="0"/>
                <a:cs typeface="Calibri" panose="020F0502020204030204" pitchFamily="34" charset="0"/>
              </a:rPr>
              <a:t>3. </a:t>
            </a:r>
            <a:r>
              <a:rPr lang="en-US" sz="1600" b="1" i="0" u="sng" dirty="0">
                <a:effectLst/>
                <a:latin typeface="Calibri" panose="020F0502020204030204" pitchFamily="34" charset="0"/>
                <a:ea typeface="Calibri" panose="020F0502020204030204" pitchFamily="34" charset="0"/>
                <a:cs typeface="Calibri" panose="020F0502020204030204" pitchFamily="34" charset="0"/>
              </a:rPr>
              <a:t>Investment in Key Industries</a:t>
            </a:r>
            <a:r>
              <a:rPr lang="en-US" sz="1600" b="0" i="0" dirty="0">
                <a:effectLst/>
                <a:latin typeface="Calibri" panose="020F0502020204030204" pitchFamily="34" charset="0"/>
                <a:ea typeface="Calibri" panose="020F0502020204030204" pitchFamily="34" charset="0"/>
                <a:cs typeface="Calibri" panose="020F0502020204030204" pitchFamily="34" charset="0"/>
              </a:rPr>
              <a:t>: Focusing on key industries like real estate, pharmaceuticals &amp; chemicals, engineering, rubber &amp; plastic, and renewable energy can be a sound strategy. These sectors often have a multiplier effect on the economy and can create jobs not only within the industry itself but also in related sectors of the economy.</a:t>
            </a:r>
          </a:p>
        </p:txBody>
      </p:sp>
      <p:sp>
        <p:nvSpPr>
          <p:cNvPr id="2" name="TextBox 1">
            <a:extLst>
              <a:ext uri="{FF2B5EF4-FFF2-40B4-BE49-F238E27FC236}">
                <a16:creationId xmlns:a16="http://schemas.microsoft.com/office/drawing/2014/main" id="{9D25B4D0-3125-4859-9A10-3D8F4DD0DBC1}"/>
              </a:ext>
            </a:extLst>
          </p:cNvPr>
          <p:cNvSpPr txBox="1"/>
          <p:nvPr/>
        </p:nvSpPr>
        <p:spPr>
          <a:xfrm>
            <a:off x="367553" y="241664"/>
            <a:ext cx="11438965" cy="646331"/>
          </a:xfrm>
          <a:prstGeom prst="rect">
            <a:avLst/>
          </a:prstGeom>
          <a:noFill/>
        </p:spPr>
        <p:txBody>
          <a:bodyPr wrap="square" rtlCol="0">
            <a:spAutoFit/>
          </a:bodyPr>
          <a:lstStyle/>
          <a:p>
            <a:pPr algn="just"/>
            <a:r>
              <a:rPr lang="en-US" sz="1800" dirty="0">
                <a:latin typeface="Calibri" panose="020F0502020204030204" pitchFamily="34" charset="0"/>
                <a:ea typeface="Calibri" panose="020F0502020204030204" pitchFamily="34" charset="0"/>
                <a:cs typeface="Calibri" panose="020F0502020204030204" pitchFamily="34" charset="0"/>
              </a:rPr>
              <a:t>Q2. </a:t>
            </a:r>
            <a:r>
              <a:rPr lang="en-US" sz="1800" u="sng" dirty="0">
                <a:latin typeface="Calibri" panose="020F0502020204030204" pitchFamily="34" charset="0"/>
                <a:ea typeface="Calibri" panose="020F0502020204030204" pitchFamily="34" charset="0"/>
                <a:cs typeface="Calibri" panose="020F0502020204030204" pitchFamily="34" charset="0"/>
              </a:rPr>
              <a:t>What significant policies or initiatives were put into effect to enhance economic growth, investments, and employment in Telangana by the current government? Can we quantify the impact of these policies using available data?</a:t>
            </a:r>
          </a:p>
        </p:txBody>
      </p:sp>
    </p:spTree>
    <p:extLst>
      <p:ext uri="{BB962C8B-B14F-4D97-AF65-F5344CB8AC3E}">
        <p14:creationId xmlns:p14="http://schemas.microsoft.com/office/powerpoint/2010/main" val="2683262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C6618C-3B8F-4D0A-BB04-ACDC723DDE21}"/>
              </a:ext>
            </a:extLst>
          </p:cNvPr>
          <p:cNvSpPr txBox="1"/>
          <p:nvPr/>
        </p:nvSpPr>
        <p:spPr>
          <a:xfrm>
            <a:off x="268942" y="1460551"/>
            <a:ext cx="11797552" cy="4308872"/>
          </a:xfrm>
          <a:prstGeom prst="rect">
            <a:avLst/>
          </a:prstGeom>
          <a:noFill/>
        </p:spPr>
        <p:txBody>
          <a:bodyPr wrap="square">
            <a:spAutoFit/>
          </a:bodyPr>
          <a:lstStyle/>
          <a:p>
            <a:pPr algn="l"/>
            <a:r>
              <a:rPr lang="en-IN" b="1" i="0" u="sng" dirty="0">
                <a:effectLst/>
              </a:rPr>
              <a:t>Recommendations</a:t>
            </a:r>
            <a:r>
              <a:rPr lang="en-IN" b="1" i="0" dirty="0">
                <a:effectLst/>
              </a:rPr>
              <a:t> :-</a:t>
            </a:r>
            <a:endParaRPr lang="en-IN" b="0" i="0" dirty="0">
              <a:effectLst/>
            </a:endParaRPr>
          </a:p>
          <a:p>
            <a:endParaRPr lang="en-IN" sz="1600" dirty="0"/>
          </a:p>
          <a:p>
            <a:pPr algn="just">
              <a:buFont typeface="+mj-lt"/>
              <a:buAutoNum type="arabicPeriod"/>
            </a:pPr>
            <a:r>
              <a:rPr lang="en-US" sz="1600" b="1" i="0" u="sng" dirty="0">
                <a:effectLst/>
                <a:latin typeface="Calibri" panose="020F0502020204030204" pitchFamily="34" charset="0"/>
                <a:ea typeface="Calibri" panose="020F0502020204030204" pitchFamily="34" charset="0"/>
                <a:cs typeface="Calibri" panose="020F0502020204030204" pitchFamily="34" charset="0"/>
              </a:rPr>
              <a:t>Startup Ecosystem Development</a:t>
            </a:r>
            <a:r>
              <a:rPr lang="en-US" sz="1600" b="1" i="0" dirty="0">
                <a:effectLst/>
                <a:latin typeface="Calibri" panose="020F0502020204030204" pitchFamily="34" charset="0"/>
                <a:ea typeface="Calibri" panose="020F0502020204030204" pitchFamily="34" charset="0"/>
                <a:cs typeface="Calibri" panose="020F0502020204030204" pitchFamily="34" charset="0"/>
              </a:rPr>
              <a:t>:</a:t>
            </a:r>
            <a:r>
              <a:rPr lang="en-US" sz="1600" b="0" i="0" dirty="0">
                <a:effectLst/>
                <a:latin typeface="Calibri" panose="020F0502020204030204" pitchFamily="34" charset="0"/>
                <a:ea typeface="Calibri" panose="020F0502020204030204" pitchFamily="34" charset="0"/>
                <a:cs typeface="Calibri" panose="020F0502020204030204" pitchFamily="34" charset="0"/>
              </a:rPr>
              <a:t> Create a supportive ecosystem for startups by establishing more incubators and accelerators, simplifying regulations, and providing access to early-stage funding. This will stimulate innovation and entrepreneurship.</a:t>
            </a:r>
          </a:p>
          <a:p>
            <a:pPr algn="just">
              <a:buFont typeface="+mj-l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buFont typeface="+mj-lt"/>
              <a:buAutoNum type="arabicPeriod"/>
            </a:pPr>
            <a:r>
              <a:rPr lang="en-US" sz="1600" b="1" i="0" u="sng" dirty="0">
                <a:effectLst/>
                <a:latin typeface="Calibri" panose="020F0502020204030204" pitchFamily="34" charset="0"/>
                <a:ea typeface="Calibri" panose="020F0502020204030204" pitchFamily="34" charset="0"/>
                <a:cs typeface="Calibri" panose="020F0502020204030204" pitchFamily="34" charset="0"/>
              </a:rPr>
              <a:t>Revenue Generation</a:t>
            </a:r>
            <a:r>
              <a:rPr lang="en-US" sz="1600" b="1" i="0" dirty="0">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 </a:t>
            </a:r>
            <a:r>
              <a:rPr lang="en-US" sz="1600" b="0" i="0" dirty="0">
                <a:effectLst/>
                <a:latin typeface="Calibri" panose="020F0502020204030204" pitchFamily="34" charset="0"/>
                <a:ea typeface="Calibri" panose="020F0502020204030204" pitchFamily="34" charset="0"/>
                <a:cs typeface="Calibri" panose="020F0502020204030204" pitchFamily="34" charset="0"/>
              </a:rPr>
              <a:t>Review and adjust fees for e-stamps and document registration to generate additional revenue for government projects and initiatives. Ensure that these changes are fair and don't burden the public excessively.</a:t>
            </a:r>
          </a:p>
          <a:p>
            <a:pPr algn="just">
              <a:buFont typeface="+mj-l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buFont typeface="+mj-lt"/>
              <a:buAutoNum type="arabicPeriod"/>
            </a:pPr>
            <a:r>
              <a:rPr lang="en-US" sz="1600" b="1" i="0" u="sng" dirty="0">
                <a:effectLst/>
                <a:latin typeface="Calibri" panose="020F0502020204030204" pitchFamily="34" charset="0"/>
                <a:ea typeface="Calibri" panose="020F0502020204030204" pitchFamily="34" charset="0"/>
                <a:cs typeface="Calibri" panose="020F0502020204030204" pitchFamily="34" charset="0"/>
              </a:rPr>
              <a:t>Electric Vehicle Hub</a:t>
            </a:r>
            <a:r>
              <a:rPr lang="en-US" sz="1600" b="1" i="0" dirty="0">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 </a:t>
            </a:r>
            <a:r>
              <a:rPr lang="en-US" sz="1600" b="0" i="0" dirty="0">
                <a:effectLst/>
                <a:latin typeface="Calibri" panose="020F0502020204030204" pitchFamily="34" charset="0"/>
                <a:ea typeface="Calibri" panose="020F0502020204030204" pitchFamily="34" charset="0"/>
                <a:cs typeface="Calibri" panose="020F0502020204030204" pitchFamily="34" charset="0"/>
              </a:rPr>
              <a:t>Collaborate with industry leaders and provide incentives to attract electric vehicle manufacturers to Telangana. Develop the necessary infrastructure, such as charging stations and research facilities, to support the growth of the EV industry.</a:t>
            </a:r>
          </a:p>
          <a:p>
            <a:pPr algn="just">
              <a:buFont typeface="+mj-l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buFont typeface="+mj-lt"/>
              <a:buAutoNum type="arabicPeriod"/>
            </a:pPr>
            <a:r>
              <a:rPr lang="en-US" sz="1600" b="1" i="0" u="sng" dirty="0">
                <a:effectLst/>
                <a:latin typeface="Calibri" panose="020F0502020204030204" pitchFamily="34" charset="0"/>
                <a:ea typeface="Calibri" panose="020F0502020204030204" pitchFamily="34" charset="0"/>
                <a:cs typeface="Calibri" panose="020F0502020204030204" pitchFamily="34" charset="0"/>
              </a:rPr>
              <a:t>Investment Promotion</a:t>
            </a:r>
            <a:r>
              <a:rPr lang="en-US" sz="1600" b="1" i="0" dirty="0">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 </a:t>
            </a:r>
            <a:r>
              <a:rPr lang="en-US" sz="1600" b="0" i="0" dirty="0">
                <a:effectLst/>
                <a:latin typeface="Calibri" panose="020F0502020204030204" pitchFamily="34" charset="0"/>
                <a:ea typeface="Calibri" panose="020F0502020204030204" pitchFamily="34" charset="0"/>
                <a:cs typeface="Calibri" panose="020F0502020204030204" pitchFamily="34" charset="0"/>
              </a:rPr>
              <a:t>Promote Telangana as an attractive investment destination in various sectors, including real estate business, manufacturing, renewable energy, and pharmaceuticals. Offer incentives, streamline regulatory processes, and provide infrastructure to facilitate investments.</a:t>
            </a:r>
          </a:p>
          <a:p>
            <a:pPr algn="just">
              <a:buFont typeface="+mj-l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buFont typeface="+mj-lt"/>
              <a:buAutoNum type="arabicPeriod"/>
            </a:pPr>
            <a:r>
              <a:rPr lang="en-US" sz="1600" b="1" i="0" u="sng" dirty="0">
                <a:effectLst/>
                <a:latin typeface="Calibri" panose="020F0502020204030204" pitchFamily="34" charset="0"/>
                <a:ea typeface="Calibri" panose="020F0502020204030204" pitchFamily="34" charset="0"/>
                <a:cs typeface="Calibri" panose="020F0502020204030204" pitchFamily="34" charset="0"/>
              </a:rPr>
              <a:t>Social Welfare Enhancement</a:t>
            </a:r>
            <a:r>
              <a:rPr lang="en-US" sz="1600" b="1" i="0" dirty="0">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 </a:t>
            </a:r>
            <a:r>
              <a:rPr lang="en-US" sz="1600" b="0" i="0" dirty="0">
                <a:effectLst/>
                <a:latin typeface="Calibri" panose="020F0502020204030204" pitchFamily="34" charset="0"/>
                <a:ea typeface="Calibri" panose="020F0502020204030204" pitchFamily="34" charset="0"/>
                <a:cs typeface="Calibri" panose="020F0502020204030204" pitchFamily="34" charset="0"/>
              </a:rPr>
              <a:t>Strengthen and expand social welfare programs aimed at marginalized communities, with a focus on healthcare access, education, and poverty alleviation. Monitor and evaluate the impact of these programs to ensure effective outcomes.</a:t>
            </a:r>
          </a:p>
        </p:txBody>
      </p:sp>
      <p:sp>
        <p:nvSpPr>
          <p:cNvPr id="3" name="TextBox 2">
            <a:extLst>
              <a:ext uri="{FF2B5EF4-FFF2-40B4-BE49-F238E27FC236}">
                <a16:creationId xmlns:a16="http://schemas.microsoft.com/office/drawing/2014/main" id="{2FFFB3BE-B697-4533-A0DB-FEF260055228}"/>
              </a:ext>
            </a:extLst>
          </p:cNvPr>
          <p:cNvSpPr txBox="1"/>
          <p:nvPr/>
        </p:nvSpPr>
        <p:spPr>
          <a:xfrm>
            <a:off x="268942" y="206188"/>
            <a:ext cx="11528611" cy="646331"/>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Q3. </a:t>
            </a:r>
            <a:r>
              <a:rPr lang="en-US" sz="1800" u="sng" dirty="0">
                <a:latin typeface="Calibri" panose="020F0502020204030204" pitchFamily="34" charset="0"/>
                <a:ea typeface="Calibri" panose="020F0502020204030204" pitchFamily="34" charset="0"/>
                <a:cs typeface="Calibri" panose="020F0502020204030204" pitchFamily="34" charset="0"/>
              </a:rPr>
              <a:t>Provide top 5 Insights &amp; 5 recommendations to Telangana government for sustained growth in the next 5 years based on your analysis</a:t>
            </a:r>
          </a:p>
        </p:txBody>
      </p:sp>
    </p:spTree>
    <p:extLst>
      <p:ext uri="{BB962C8B-B14F-4D97-AF65-F5344CB8AC3E}">
        <p14:creationId xmlns:p14="http://schemas.microsoft.com/office/powerpoint/2010/main" val="4227737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D9492C5-4299-4DA2-A6E4-361E6A0DDFF4}"/>
              </a:ext>
            </a:extLst>
          </p:cNvPr>
          <p:cNvSpPr txBox="1"/>
          <p:nvPr/>
        </p:nvSpPr>
        <p:spPr>
          <a:xfrm>
            <a:off x="238064" y="5462991"/>
            <a:ext cx="5418666"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Name : Vijay </a:t>
            </a:r>
            <a:r>
              <a:rPr lang="en-US" sz="2000" dirty="0" err="1">
                <a:latin typeface="Times New Roman" panose="02020603050405020304" pitchFamily="18" charset="0"/>
                <a:cs typeface="Times New Roman" panose="02020603050405020304" pitchFamily="18" charset="0"/>
              </a:rPr>
              <a:t>Vithal</a:t>
            </a:r>
            <a:r>
              <a:rPr lang="en-US" sz="2000" dirty="0">
                <a:latin typeface="Times New Roman" panose="02020603050405020304" pitchFamily="18" charset="0"/>
                <a:cs typeface="Times New Roman" panose="02020603050405020304" pitchFamily="18" charset="0"/>
              </a:rPr>
              <a:t> Joshi </a:t>
            </a:r>
          </a:p>
          <a:p>
            <a:r>
              <a:rPr lang="en-US" sz="2000" dirty="0">
                <a:latin typeface="Times New Roman" panose="02020603050405020304" pitchFamily="18" charset="0"/>
                <a:cs typeface="Times New Roman" panose="02020603050405020304" pitchFamily="18" charset="0"/>
              </a:rPr>
              <a:t>Tools Used : Excel, SQL, Power BI, PowerPoint </a:t>
            </a:r>
          </a:p>
          <a:p>
            <a:r>
              <a:rPr lang="en-US" sz="2000" dirty="0">
                <a:latin typeface="Times New Roman" panose="02020603050405020304" pitchFamily="18" charset="0"/>
                <a:cs typeface="Times New Roman" panose="02020603050405020304" pitchFamily="18" charset="0"/>
              </a:rPr>
              <a:t>Data Source :</a:t>
            </a:r>
            <a:r>
              <a:rPr lang="en-IN" sz="2000" b="0" i="0" dirty="0">
                <a:solidFill>
                  <a:srgbClr val="131022"/>
                </a:solidFill>
                <a:effectLst/>
                <a:latin typeface="Times New Roman" panose="02020603050405020304" pitchFamily="18" charset="0"/>
                <a:cs typeface="Times New Roman" panose="02020603050405020304" pitchFamily="18" charset="0"/>
              </a:rPr>
              <a:t> </a:t>
            </a:r>
            <a:r>
              <a:rPr lang="en-IN" sz="2000" b="0" i="0" dirty="0">
                <a:effectLst/>
                <a:latin typeface="Times New Roman" panose="02020603050405020304" pitchFamily="18" charset="0"/>
                <a:cs typeface="Times New Roman" panose="02020603050405020304" pitchFamily="18" charset="0"/>
              </a:rPr>
              <a:t>Open Data Telangana</a:t>
            </a:r>
            <a:endParaRPr lang="en-US" sz="20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575CE86A-E795-4522-B3B9-6C91210D198F}"/>
              </a:ext>
            </a:extLst>
          </p:cNvPr>
          <p:cNvPicPr>
            <a:picLocks noChangeAspect="1"/>
          </p:cNvPicPr>
          <p:nvPr/>
        </p:nvPicPr>
        <p:blipFill>
          <a:blip r:embed="rId2">
            <a:alphaModFix amt="1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376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C63B8F-174F-4414-BD05-640934630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90"/>
            <a:ext cx="12192000" cy="6848820"/>
          </a:xfrm>
          <a:prstGeom prst="rect">
            <a:avLst/>
          </a:prstGeom>
        </p:spPr>
      </p:pic>
    </p:spTree>
    <p:extLst>
      <p:ext uri="{BB962C8B-B14F-4D97-AF65-F5344CB8AC3E}">
        <p14:creationId xmlns:p14="http://schemas.microsoft.com/office/powerpoint/2010/main" val="546766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CAAE6C-6C20-4A84-9200-8BD3E3D12877}"/>
              </a:ext>
            </a:extLst>
          </p:cNvPr>
          <p:cNvSpPr txBox="1"/>
          <p:nvPr/>
        </p:nvSpPr>
        <p:spPr>
          <a:xfrm>
            <a:off x="107576" y="1698266"/>
            <a:ext cx="6478282" cy="1631216"/>
          </a:xfrm>
          <a:prstGeom prst="rect">
            <a:avLst/>
          </a:prstGeom>
          <a:noFill/>
        </p:spPr>
        <p:txBody>
          <a:bodyPr wrap="square" rtlCol="0">
            <a:spAutoFit/>
          </a:bodyPr>
          <a:lstStyle/>
          <a:p>
            <a:pPr algn="just"/>
            <a:r>
              <a:rPr lang="en-US" b="1" u="sng" dirty="0">
                <a:latin typeface="+mj-lt"/>
                <a:ea typeface="Calibri" panose="020F0502020204030204" pitchFamily="34" charset="0"/>
                <a:cs typeface="Calibri" panose="020F0502020204030204" pitchFamily="34" charset="0"/>
              </a:rPr>
              <a:t>Impression</a:t>
            </a:r>
            <a:r>
              <a:rPr lang="en-US" b="1" dirty="0"/>
              <a:t> :- </a:t>
            </a:r>
          </a:p>
          <a:p>
            <a:pPr algn="just"/>
            <a:endParaRPr lang="en-US" dirty="0"/>
          </a:p>
          <a:p>
            <a:pPr algn="just"/>
            <a:r>
              <a:rPr lang="en-US" sz="1600" dirty="0">
                <a:latin typeface="Calibri" panose="020F0502020204030204" pitchFamily="34" charset="0"/>
                <a:ea typeface="Calibri" panose="020F0502020204030204" pitchFamily="34" charset="0"/>
                <a:cs typeface="Calibri" panose="020F0502020204030204" pitchFamily="34" charset="0"/>
              </a:rPr>
              <a:t>Overall, the analysis of the top 5 districts reveals that the highest revenue was achieved in the years 2021 and 2022, whereas the lowest revenue generation was observed in 2020, which coincided with the COVID-19 pandemic period.</a:t>
            </a:r>
          </a:p>
        </p:txBody>
      </p:sp>
      <p:pic>
        <p:nvPicPr>
          <p:cNvPr id="8" name="Picture 7">
            <a:extLst>
              <a:ext uri="{FF2B5EF4-FFF2-40B4-BE49-F238E27FC236}">
                <a16:creationId xmlns:a16="http://schemas.microsoft.com/office/drawing/2014/main" id="{25250027-D660-4023-BFCF-FDBCC708A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282" y="1698267"/>
            <a:ext cx="5082989" cy="4774250"/>
          </a:xfrm>
          <a:prstGeom prst="rect">
            <a:avLst/>
          </a:prstGeom>
        </p:spPr>
      </p:pic>
      <p:sp>
        <p:nvSpPr>
          <p:cNvPr id="3" name="TextBox 2">
            <a:extLst>
              <a:ext uri="{FF2B5EF4-FFF2-40B4-BE49-F238E27FC236}">
                <a16:creationId xmlns:a16="http://schemas.microsoft.com/office/drawing/2014/main" id="{97B0F76B-5491-424A-9819-1A840CFC22D3}"/>
              </a:ext>
            </a:extLst>
          </p:cNvPr>
          <p:cNvSpPr txBox="1"/>
          <p:nvPr/>
        </p:nvSpPr>
        <p:spPr>
          <a:xfrm>
            <a:off x="107576" y="188260"/>
            <a:ext cx="11824448" cy="1138773"/>
          </a:xfrm>
          <a:prstGeom prst="rect">
            <a:avLst/>
          </a:prstGeom>
          <a:noFill/>
        </p:spPr>
        <p:txBody>
          <a:bodyPr wrap="square" rtlCol="0">
            <a:spAutoFit/>
          </a:bodyPr>
          <a:lstStyle/>
          <a:p>
            <a:pPr algn="just"/>
            <a:r>
              <a:rPr lang="en-US" sz="1800" dirty="0"/>
              <a:t> </a:t>
            </a:r>
            <a:r>
              <a:rPr lang="en-US" sz="1800" dirty="0">
                <a:latin typeface="Calibri" panose="020F0502020204030204" pitchFamily="34" charset="0"/>
                <a:ea typeface="Calibri" panose="020F0502020204030204" pitchFamily="34" charset="0"/>
                <a:cs typeface="Calibri" panose="020F0502020204030204" pitchFamily="34" charset="0"/>
              </a:rPr>
              <a:t>Q1. </a:t>
            </a:r>
            <a:r>
              <a:rPr lang="en-US" sz="1800" u="sng" dirty="0">
                <a:latin typeface="Calibri" panose="020F0502020204030204" pitchFamily="34" charset="0"/>
                <a:ea typeface="Calibri" panose="020F0502020204030204" pitchFamily="34" charset="0"/>
                <a:cs typeface="Calibri" panose="020F0502020204030204" pitchFamily="34" charset="0"/>
              </a:rPr>
              <a:t>How does the revenue generated from document registration vary across districts in Telangana?</a:t>
            </a:r>
          </a:p>
          <a:p>
            <a:pPr algn="just"/>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u="sng" dirty="0">
                <a:latin typeface="Calibri" panose="020F0502020204030204" pitchFamily="34" charset="0"/>
                <a:ea typeface="Calibri" panose="020F0502020204030204" pitchFamily="34" charset="0"/>
                <a:cs typeface="Calibri" panose="020F0502020204030204" pitchFamily="34" charset="0"/>
              </a:rPr>
              <a:t>List down the top 5 districts that showed the highest document registration revenue growth between FY 2019 and 2022.</a:t>
            </a:r>
          </a:p>
          <a:p>
            <a:pPr algn="just"/>
            <a:endParaRPr lang="en-US" u="sng" dirty="0"/>
          </a:p>
          <a:p>
            <a:pPr algn="just"/>
            <a:r>
              <a:rPr lang="en-US" sz="1400" b="1" dirty="0">
                <a:latin typeface="Calibri" panose="020F0502020204030204" pitchFamily="34" charset="0"/>
                <a:ea typeface="Calibri" panose="020F0502020204030204" pitchFamily="34" charset="0"/>
                <a:cs typeface="Calibri" panose="020F0502020204030204" pitchFamily="34" charset="0"/>
              </a:rPr>
              <a:t>This visual </a:t>
            </a:r>
            <a:r>
              <a:rPr lang="en-IN" sz="1400" b="1" i="0" dirty="0">
                <a:effectLst/>
                <a:latin typeface="Calibri" panose="020F0502020204030204" pitchFamily="34" charset="0"/>
                <a:ea typeface="Calibri" panose="020F0502020204030204" pitchFamily="34" charset="0"/>
                <a:cs typeface="Calibri" panose="020F0502020204030204" pitchFamily="34" charset="0"/>
              </a:rPr>
              <a:t>represents</a:t>
            </a:r>
            <a:r>
              <a:rPr lang="en-US" sz="1400" b="1" dirty="0">
                <a:latin typeface="Calibri" panose="020F0502020204030204" pitchFamily="34" charset="0"/>
                <a:ea typeface="Calibri" panose="020F0502020204030204" pitchFamily="34" charset="0"/>
                <a:cs typeface="Calibri" panose="020F0502020204030204" pitchFamily="34" charset="0"/>
              </a:rPr>
              <a:t> on the top 5 districts by revenue generated from registered documents. The data pertains to the fiscal year between 2019 and 2022.</a:t>
            </a:r>
          </a:p>
        </p:txBody>
      </p:sp>
    </p:spTree>
    <p:extLst>
      <p:ext uri="{BB962C8B-B14F-4D97-AF65-F5344CB8AC3E}">
        <p14:creationId xmlns:p14="http://schemas.microsoft.com/office/powerpoint/2010/main" val="141505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F696BB-4196-4C04-A2BB-5EC2D0F062D9}"/>
              </a:ext>
            </a:extLst>
          </p:cNvPr>
          <p:cNvSpPr txBox="1"/>
          <p:nvPr/>
        </p:nvSpPr>
        <p:spPr>
          <a:xfrm>
            <a:off x="143435" y="2002397"/>
            <a:ext cx="7897906" cy="4832092"/>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In </a:t>
            </a:r>
            <a:r>
              <a:rPr lang="en-US" sz="1600" u="sng" dirty="0" err="1">
                <a:latin typeface="Calibri" panose="020F0502020204030204" pitchFamily="34" charset="0"/>
                <a:ea typeface="Calibri" panose="020F0502020204030204" pitchFamily="34" charset="0"/>
                <a:cs typeface="Calibri" panose="020F0502020204030204" pitchFamily="34" charset="0"/>
              </a:rPr>
              <a:t>Rangareddy</a:t>
            </a:r>
            <a:r>
              <a:rPr lang="en-US" sz="1600" dirty="0">
                <a:latin typeface="Calibri" panose="020F0502020204030204" pitchFamily="34" charset="0"/>
                <a:ea typeface="Calibri" panose="020F0502020204030204" pitchFamily="34" charset="0"/>
                <a:cs typeface="Calibri" panose="020F0502020204030204" pitchFamily="34" charset="0"/>
              </a:rPr>
              <a:t> district, revenue generation from E-stamps amounts to 38.35 billion, where as revenue generated through documents is slightly lower at 37.70 billion. Consequently, the primary source of revenue generation is attributed to E-stamps.</a:t>
            </a:r>
          </a:p>
          <a:p>
            <a:pPr marL="342900" indent="-342900" algn="just">
              <a:buAutoNum type="arabicParenR"/>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In </a:t>
            </a:r>
            <a:r>
              <a:rPr lang="en-US" sz="1600" u="sng" dirty="0" err="1">
                <a:latin typeface="Calibri" panose="020F0502020204030204" pitchFamily="34" charset="0"/>
                <a:ea typeface="Calibri" panose="020F0502020204030204" pitchFamily="34" charset="0"/>
                <a:cs typeface="Calibri" panose="020F0502020204030204" pitchFamily="34" charset="0"/>
              </a:rPr>
              <a:t>Medchal</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u="sng" dirty="0" err="1">
                <a:latin typeface="Calibri" panose="020F0502020204030204" pitchFamily="34" charset="0"/>
                <a:ea typeface="Calibri" panose="020F0502020204030204" pitchFamily="34" charset="0"/>
                <a:cs typeface="Calibri" panose="020F0502020204030204" pitchFamily="34" charset="0"/>
              </a:rPr>
              <a:t>Malkajgiri</a:t>
            </a:r>
            <a:r>
              <a:rPr lang="en-US" sz="1600" dirty="0">
                <a:latin typeface="Calibri" panose="020F0502020204030204" pitchFamily="34" charset="0"/>
                <a:ea typeface="Calibri" panose="020F0502020204030204" pitchFamily="34" charset="0"/>
                <a:cs typeface="Calibri" panose="020F0502020204030204" pitchFamily="34" charset="0"/>
              </a:rPr>
              <a:t> district, revenue generation from documents amounts to 24.04 billion, where as revenue generated through E-stamps is slightly lower at 23.60 billion. Consequently, the primary source of revenue generation is attributed to documents.</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In </a:t>
            </a:r>
            <a:r>
              <a:rPr lang="en-US" sz="1600" u="sng" dirty="0">
                <a:latin typeface="Calibri" panose="020F0502020204030204" pitchFamily="34" charset="0"/>
                <a:ea typeface="Calibri" panose="020F0502020204030204" pitchFamily="34" charset="0"/>
                <a:cs typeface="Calibri" panose="020F0502020204030204" pitchFamily="34" charset="0"/>
              </a:rPr>
              <a:t>Hyderabad</a:t>
            </a:r>
            <a:r>
              <a:rPr lang="en-US" sz="1600" dirty="0">
                <a:latin typeface="Calibri" panose="020F0502020204030204" pitchFamily="34" charset="0"/>
                <a:ea typeface="Calibri" panose="020F0502020204030204" pitchFamily="34" charset="0"/>
                <a:cs typeface="Calibri" panose="020F0502020204030204" pitchFamily="34" charset="0"/>
              </a:rPr>
              <a:t> district, revenue generation from E-stamps amounts to 14.37 billion, where as revenue generated through documents is slightly lower at 14.27 billion. Consequently, the primary source of revenue generation is attributed to E-stamps.</a:t>
            </a:r>
          </a:p>
          <a:p>
            <a:pPr marL="342900" indent="-342900" algn="just">
              <a:buFontTx/>
              <a:buAutoNum type="arabicParen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In </a:t>
            </a:r>
            <a:r>
              <a:rPr lang="en-US" sz="1600" u="sng" dirty="0" err="1">
                <a:latin typeface="Calibri" panose="020F0502020204030204" pitchFamily="34" charset="0"/>
                <a:ea typeface="Calibri" panose="020F0502020204030204" pitchFamily="34" charset="0"/>
                <a:cs typeface="Calibri" panose="020F0502020204030204" pitchFamily="34" charset="0"/>
              </a:rPr>
              <a:t>Sangareddy</a:t>
            </a:r>
            <a:r>
              <a:rPr lang="en-US" sz="1600" dirty="0">
                <a:latin typeface="Calibri" panose="020F0502020204030204" pitchFamily="34" charset="0"/>
                <a:ea typeface="Calibri" panose="020F0502020204030204" pitchFamily="34" charset="0"/>
                <a:cs typeface="Calibri" panose="020F0502020204030204" pitchFamily="34" charset="0"/>
              </a:rPr>
              <a:t> district, revenue generation from documents amounts to 8.27 billion, where as revenue generated through E-stamps is slightly lower at 8.26 billion. Consequently, the primary source of revenue generation is attributed to documents. </a:t>
            </a: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In </a:t>
            </a:r>
            <a:r>
              <a:rPr lang="en-US" sz="1600" u="sng" dirty="0" err="1">
                <a:latin typeface="Calibri" panose="020F0502020204030204" pitchFamily="34" charset="0"/>
                <a:ea typeface="Calibri" panose="020F0502020204030204" pitchFamily="34" charset="0"/>
                <a:cs typeface="Calibri" panose="020F0502020204030204" pitchFamily="34" charset="0"/>
              </a:rPr>
              <a:t>Hanumakonda</a:t>
            </a:r>
            <a:r>
              <a:rPr lang="en-US" sz="1600" dirty="0">
                <a:latin typeface="Calibri" panose="020F0502020204030204" pitchFamily="34" charset="0"/>
                <a:ea typeface="Calibri" panose="020F0502020204030204" pitchFamily="34" charset="0"/>
                <a:cs typeface="Calibri" panose="020F0502020204030204" pitchFamily="34" charset="0"/>
              </a:rPr>
              <a:t> district, revenue generation from E-stamps amounts to 2.85 billion, where as revenue generated through documents is slightly lower at 2.82 billion. Consequently, the primary source of revenue generation is attributed to E-stamps.</a:t>
            </a:r>
          </a:p>
        </p:txBody>
      </p:sp>
      <p:pic>
        <p:nvPicPr>
          <p:cNvPr id="3" name="Picture 2">
            <a:extLst>
              <a:ext uri="{FF2B5EF4-FFF2-40B4-BE49-F238E27FC236}">
                <a16:creationId xmlns:a16="http://schemas.microsoft.com/office/drawing/2014/main" id="{A4BD75F0-D21E-4306-9F80-B89B96D28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9501" y="2002397"/>
            <a:ext cx="3789063" cy="4595627"/>
          </a:xfrm>
          <a:prstGeom prst="rect">
            <a:avLst/>
          </a:prstGeom>
        </p:spPr>
      </p:pic>
      <p:sp>
        <p:nvSpPr>
          <p:cNvPr id="2" name="TextBox 1">
            <a:extLst>
              <a:ext uri="{FF2B5EF4-FFF2-40B4-BE49-F238E27FC236}">
                <a16:creationId xmlns:a16="http://schemas.microsoft.com/office/drawing/2014/main" id="{A4C47FF0-1B4C-4101-8092-034C69305690}"/>
              </a:ext>
            </a:extLst>
          </p:cNvPr>
          <p:cNvSpPr txBox="1"/>
          <p:nvPr/>
        </p:nvSpPr>
        <p:spPr>
          <a:xfrm>
            <a:off x="286870" y="143435"/>
            <a:ext cx="11295530" cy="1661993"/>
          </a:xfrm>
          <a:prstGeom prst="rect">
            <a:avLst/>
          </a:prstGeom>
          <a:noFill/>
        </p:spPr>
        <p:txBody>
          <a:bodyPr wrap="square" rtlCol="0">
            <a:spAutoFit/>
          </a:bodyPr>
          <a:lstStyle/>
          <a:p>
            <a:pPr algn="just"/>
            <a:r>
              <a:rPr lang="en-US" sz="1800" dirty="0">
                <a:latin typeface="Calibri" panose="020F0502020204030204" pitchFamily="34" charset="0"/>
                <a:ea typeface="Calibri" panose="020F0502020204030204" pitchFamily="34" charset="0"/>
                <a:cs typeface="Calibri" panose="020F0502020204030204" pitchFamily="34" charset="0"/>
              </a:rPr>
              <a:t>Q2. </a:t>
            </a:r>
            <a:r>
              <a:rPr lang="en-US" sz="1800" u="sng" dirty="0">
                <a:latin typeface="Calibri" panose="020F0502020204030204" pitchFamily="34" charset="0"/>
                <a:ea typeface="Calibri" panose="020F0502020204030204" pitchFamily="34" charset="0"/>
                <a:cs typeface="Calibri" panose="020F0502020204030204" pitchFamily="34" charset="0"/>
              </a:rPr>
              <a:t>How does the revenue generated from document registration compare to the revenue generated from e-stamp challans across districts? List down the top 5 districts where e-stamps revenue contributes significantly more to the revenue than the documents in FY 2022? </a:t>
            </a:r>
          </a:p>
          <a:p>
            <a:pPr algn="just"/>
            <a:endParaRPr lang="en-US" sz="1800" dirty="0"/>
          </a:p>
          <a:p>
            <a:pPr algn="just"/>
            <a:r>
              <a:rPr lang="en-US" sz="1600" dirty="0">
                <a:latin typeface="Calibri" panose="020F0502020204030204" pitchFamily="34" charset="0"/>
                <a:ea typeface="Calibri" panose="020F0502020204030204" pitchFamily="34" charset="0"/>
                <a:cs typeface="Calibri" panose="020F0502020204030204" pitchFamily="34" charset="0"/>
              </a:rPr>
              <a:t> </a:t>
            </a:r>
            <a:r>
              <a:rPr lang="en-US" sz="1400" b="1" dirty="0">
                <a:latin typeface="Calibri" panose="020F0502020204030204" pitchFamily="34" charset="0"/>
                <a:ea typeface="Calibri" panose="020F0502020204030204" pitchFamily="34" charset="0"/>
                <a:cs typeface="Calibri" panose="020F0502020204030204" pitchFamily="34" charset="0"/>
              </a:rPr>
              <a:t>This visual </a:t>
            </a:r>
            <a:r>
              <a:rPr lang="en-IN" sz="1400" b="1" i="0" dirty="0">
                <a:effectLst/>
                <a:latin typeface="Calibri" panose="020F0502020204030204" pitchFamily="34" charset="0"/>
                <a:ea typeface="Calibri" panose="020F0502020204030204" pitchFamily="34" charset="0"/>
                <a:cs typeface="Calibri" panose="020F0502020204030204" pitchFamily="34" charset="0"/>
              </a:rPr>
              <a:t>represents </a:t>
            </a:r>
            <a:r>
              <a:rPr lang="en-US" sz="1400" b="1" dirty="0">
                <a:latin typeface="Calibri" panose="020F0502020204030204" pitchFamily="34" charset="0"/>
                <a:ea typeface="Calibri" panose="020F0502020204030204" pitchFamily="34" charset="0"/>
                <a:cs typeface="Calibri" panose="020F0502020204030204" pitchFamily="34" charset="0"/>
              </a:rPr>
              <a:t>on the comparison of revenue generated from documents and stamps in the top 5 districts. The data pertains to the fiscal year 2022.</a:t>
            </a:r>
          </a:p>
        </p:txBody>
      </p:sp>
    </p:spTree>
    <p:extLst>
      <p:ext uri="{BB962C8B-B14F-4D97-AF65-F5344CB8AC3E}">
        <p14:creationId xmlns:p14="http://schemas.microsoft.com/office/powerpoint/2010/main" val="1287562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DD11C14-27CD-442A-9BD3-327480C4233C}"/>
              </a:ext>
            </a:extLst>
          </p:cNvPr>
          <p:cNvSpPr txBox="1"/>
          <p:nvPr/>
        </p:nvSpPr>
        <p:spPr>
          <a:xfrm>
            <a:off x="123824" y="6049076"/>
            <a:ext cx="11791950" cy="615553"/>
          </a:xfrm>
          <a:prstGeom prst="rect">
            <a:avLst/>
          </a:prstGeom>
          <a:noFill/>
        </p:spPr>
        <p:txBody>
          <a:bodyPr wrap="square">
            <a:spAutoFit/>
          </a:bodyPr>
          <a:lstStyle/>
          <a:p>
            <a:pPr algn="just"/>
            <a:r>
              <a:rPr lang="en-US" b="1" i="0" u="sng" dirty="0">
                <a:effectLst/>
                <a:latin typeface="+mj-lt"/>
              </a:rPr>
              <a:t>Impression</a:t>
            </a:r>
            <a:r>
              <a:rPr lang="en-US" b="1" i="0" dirty="0">
                <a:effectLst/>
                <a:latin typeface="Söhne"/>
              </a:rPr>
              <a:t> :- </a:t>
            </a:r>
            <a:r>
              <a:rPr lang="en-US" sz="1600" b="0" i="0" dirty="0">
                <a:effectLst/>
                <a:latin typeface="Calibri" panose="020F0502020204030204" pitchFamily="34" charset="0"/>
                <a:ea typeface="Calibri" panose="020F0502020204030204" pitchFamily="34" charset="0"/>
                <a:cs typeface="Calibri" panose="020F0502020204030204" pitchFamily="34" charset="0"/>
              </a:rPr>
              <a:t>In the analysis of revenue segmentation, there are a total of </a:t>
            </a:r>
            <a:r>
              <a:rPr lang="en-US" sz="1600" dirty="0">
                <a:latin typeface="Calibri" panose="020F0502020204030204" pitchFamily="34" charset="0"/>
                <a:ea typeface="Calibri" panose="020F0502020204030204" pitchFamily="34" charset="0"/>
                <a:cs typeface="Calibri" panose="020F0502020204030204" pitchFamily="34" charset="0"/>
              </a:rPr>
              <a:t>four</a:t>
            </a:r>
            <a:r>
              <a:rPr lang="en-US" sz="1600" b="0" i="0" dirty="0">
                <a:effectLst/>
                <a:latin typeface="Calibri" panose="020F0502020204030204" pitchFamily="34" charset="0"/>
                <a:ea typeface="Calibri" panose="020F0502020204030204" pitchFamily="34" charset="0"/>
                <a:cs typeface="Calibri" panose="020F0502020204030204" pitchFamily="34" charset="0"/>
              </a:rPr>
              <a:t> districts with the highest revenue, six districts with medium revenue, and twent</a:t>
            </a:r>
            <a:r>
              <a:rPr lang="en-US" sz="1600" dirty="0">
                <a:latin typeface="Calibri" panose="020F0502020204030204" pitchFamily="34" charset="0"/>
                <a:ea typeface="Calibri" panose="020F0502020204030204" pitchFamily="34" charset="0"/>
                <a:cs typeface="Calibri" panose="020F0502020204030204" pitchFamily="34" charset="0"/>
              </a:rPr>
              <a:t>y three </a:t>
            </a:r>
            <a:r>
              <a:rPr lang="en-US" sz="1600" b="0" i="0" dirty="0">
                <a:effectLst/>
                <a:latin typeface="Calibri" panose="020F0502020204030204" pitchFamily="34" charset="0"/>
                <a:ea typeface="Calibri" panose="020F0502020204030204" pitchFamily="34" charset="0"/>
                <a:cs typeface="Calibri" panose="020F0502020204030204" pitchFamily="34" charset="0"/>
              </a:rPr>
              <a:t>districts with low revenue.</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4C5CCE7-8888-42BE-9FBA-6A4021400B5A}"/>
              </a:ext>
            </a:extLst>
          </p:cNvPr>
          <p:cNvSpPr txBox="1"/>
          <p:nvPr/>
        </p:nvSpPr>
        <p:spPr>
          <a:xfrm>
            <a:off x="123824" y="350852"/>
            <a:ext cx="11915776" cy="110799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Q3. </a:t>
            </a:r>
            <a:r>
              <a:rPr lang="en-US" u="sng" dirty="0">
                <a:latin typeface="Calibri" panose="020F0502020204030204" pitchFamily="34" charset="0"/>
                <a:ea typeface="Calibri" panose="020F0502020204030204" pitchFamily="34" charset="0"/>
                <a:cs typeface="Calibri" panose="020F0502020204030204" pitchFamily="34" charset="0"/>
              </a:rPr>
              <a:t>Categorize districts into three segments based on their stamp registration revenue generation during the fiscal year 2021 to 2022</a:t>
            </a:r>
          </a:p>
          <a:p>
            <a:endParaRPr lang="en-US" sz="1600" u="sng" dirty="0"/>
          </a:p>
          <a:p>
            <a:r>
              <a:rPr lang="en-US" sz="1400" b="1" dirty="0">
                <a:latin typeface="Calibri" panose="020F0502020204030204" pitchFamily="34" charset="0"/>
                <a:ea typeface="Calibri" panose="020F0502020204030204" pitchFamily="34" charset="0"/>
                <a:cs typeface="Calibri" panose="020F0502020204030204" pitchFamily="34" charset="0"/>
              </a:rPr>
              <a:t>This table highlights districts based on segments of stamps revenue. The data presented corresponds to the fiscal years spanning from 2021 to 2022.</a:t>
            </a:r>
          </a:p>
        </p:txBody>
      </p:sp>
      <p:pic>
        <p:nvPicPr>
          <p:cNvPr id="3" name="Picture 2">
            <a:extLst>
              <a:ext uri="{FF2B5EF4-FFF2-40B4-BE49-F238E27FC236}">
                <a16:creationId xmlns:a16="http://schemas.microsoft.com/office/drawing/2014/main" id="{382C54D7-C289-4FB1-94C1-4905D429C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77" y="1788659"/>
            <a:ext cx="5506218" cy="4074041"/>
          </a:xfrm>
          <a:prstGeom prst="rect">
            <a:avLst/>
          </a:prstGeom>
        </p:spPr>
      </p:pic>
      <p:pic>
        <p:nvPicPr>
          <p:cNvPr id="9" name="Picture 8">
            <a:extLst>
              <a:ext uri="{FF2B5EF4-FFF2-40B4-BE49-F238E27FC236}">
                <a16:creationId xmlns:a16="http://schemas.microsoft.com/office/drawing/2014/main" id="{9464EAB1-8514-444A-8E37-419971FDD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81" y="1788658"/>
            <a:ext cx="5487166" cy="4074041"/>
          </a:xfrm>
          <a:prstGeom prst="rect">
            <a:avLst/>
          </a:prstGeom>
        </p:spPr>
      </p:pic>
    </p:spTree>
    <p:extLst>
      <p:ext uri="{BB962C8B-B14F-4D97-AF65-F5344CB8AC3E}">
        <p14:creationId xmlns:p14="http://schemas.microsoft.com/office/powerpoint/2010/main" val="870447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FA430C-968C-4F2A-A4E7-9259C670212D}"/>
              </a:ext>
            </a:extLst>
          </p:cNvPr>
          <p:cNvSpPr txBox="1"/>
          <p:nvPr/>
        </p:nvSpPr>
        <p:spPr>
          <a:xfrm>
            <a:off x="138953" y="2705725"/>
            <a:ext cx="11914094" cy="1446550"/>
          </a:xfrm>
          <a:prstGeom prst="rect">
            <a:avLst/>
          </a:prstGeom>
          <a:noFill/>
        </p:spPr>
        <p:txBody>
          <a:bodyPr wrap="square" rtlCol="0">
            <a:spAutoFit/>
          </a:bodyPr>
          <a:lstStyle/>
          <a:p>
            <a:pPr algn="ctr"/>
            <a:r>
              <a:rPr lang="en-IN" sz="4400" dirty="0">
                <a:latin typeface="Algerian" panose="04020705040A02060702" pitchFamily="82" charset="0"/>
              </a:rPr>
              <a:t>Transportation</a:t>
            </a:r>
            <a:endParaRPr lang="en-US" sz="4400" dirty="0">
              <a:latin typeface="Algerian" panose="04020705040A02060702" pitchFamily="82" charset="0"/>
            </a:endParaRPr>
          </a:p>
          <a:p>
            <a:pPr algn="ctr"/>
            <a:r>
              <a:rPr lang="en-US" sz="4400" dirty="0">
                <a:latin typeface="Algerian" panose="04020705040A02060702" pitchFamily="82" charset="0"/>
              </a:rPr>
              <a:t> ANALYSIS </a:t>
            </a:r>
            <a:endParaRPr lang="en-IN" sz="4400" dirty="0">
              <a:latin typeface="Algerian" panose="04020705040A02060702" pitchFamily="82" charset="0"/>
            </a:endParaRPr>
          </a:p>
        </p:txBody>
      </p:sp>
      <p:pic>
        <p:nvPicPr>
          <p:cNvPr id="4" name="Picture 3">
            <a:extLst>
              <a:ext uri="{FF2B5EF4-FFF2-40B4-BE49-F238E27FC236}">
                <a16:creationId xmlns:a16="http://schemas.microsoft.com/office/drawing/2014/main" id="{C0DBB5AB-3474-4EEB-98D6-857F9E445A07}"/>
              </a:ext>
            </a:extLst>
          </p:cNvPr>
          <p:cNvPicPr>
            <a:picLocks noChangeAspect="1"/>
          </p:cNvPicPr>
          <p:nvPr/>
        </p:nvPicPr>
        <p:blipFill>
          <a:blip r:embed="rId2">
            <a:alphaModFix amt="12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60988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9C1F9C-633D-4000-B5F5-BC5BB8578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65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6B3F3D-DCDD-49FD-9C63-9CF65A7D1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5722" cy="6858000"/>
          </a:xfrm>
          <a:prstGeom prst="rect">
            <a:avLst/>
          </a:prstGeom>
        </p:spPr>
      </p:pic>
    </p:spTree>
    <p:extLst>
      <p:ext uri="{BB962C8B-B14F-4D97-AF65-F5344CB8AC3E}">
        <p14:creationId xmlns:p14="http://schemas.microsoft.com/office/powerpoint/2010/main" val="4145462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3847</TotalTime>
  <Words>1767</Words>
  <Application>Microsoft Office PowerPoint</Application>
  <PresentationFormat>Widescreen</PresentationFormat>
  <Paragraphs>108</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Algerian</vt:lpstr>
      <vt:lpstr>Arial</vt:lpstr>
      <vt:lpstr>Calibri</vt:lpstr>
      <vt:lpstr>Century Gothic</vt:lpstr>
      <vt:lpstr>Söhne</vt:lpstr>
      <vt:lpstr>Times New Roman</vt:lpstr>
      <vt:lpstr>Wingdings</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viju joshi</dc:creator>
  <cp:lastModifiedBy>viju joshi</cp:lastModifiedBy>
  <cp:revision>182</cp:revision>
  <dcterms:created xsi:type="dcterms:W3CDTF">2023-08-27T14:49:20Z</dcterms:created>
  <dcterms:modified xsi:type="dcterms:W3CDTF">2023-09-10T18:01:07Z</dcterms:modified>
</cp:coreProperties>
</file>